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4" clrIdx="0">
    <p:extLst>
      <p:ext uri="{19B8F6BF-5375-455C-9EA6-DF929625EA0E}">
        <p15:presenceInfo xmlns:p15="http://schemas.microsoft.com/office/powerpoint/2012/main" userId="65d3878fccfc82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7T13:17:14.968" idx="2">
    <p:pos x="10" y="10"/>
    <p:text>Try to find pictures to replace text</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5-27T13:13:13.905" idx="1">
    <p:pos x="10" y="10"/>
    <p:text>This may be a given</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5-27T13:19:18.783" idx="3">
    <p:pos x="10" y="10"/>
    <p:text>Add here that I did the gene name correction</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5-27T13:19:43.552" idx="4">
    <p:pos x="10" y="10"/>
    <p:text>replace this with a bullet point</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C0B6C-21C0-408D-9518-71DDB6CD1612}" type="datetimeFigureOut">
              <a:rPr lang="en-IE" smtClean="0"/>
              <a:t>02/06/2022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3D057-5020-456A-BE32-CFDDA520787A}" type="slidenum">
              <a:rPr lang="en-IE" smtClean="0"/>
              <a:t>‹#›</a:t>
            </a:fld>
            <a:endParaRPr lang="en-IE"/>
          </a:p>
        </p:txBody>
      </p:sp>
    </p:spTree>
    <p:extLst>
      <p:ext uri="{BB962C8B-B14F-4D97-AF65-F5344CB8AC3E}">
        <p14:creationId xmlns:p14="http://schemas.microsoft.com/office/powerpoint/2010/main" val="3254410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ticking of the clock never stops, every moment we get older, and one of the most striking effects of age is probably the involuntary loss of muscle mass, strength, and function. This is called Sarcopenia.</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a:t>
            </a:fld>
            <a:endParaRPr lang="en-IE"/>
          </a:p>
        </p:txBody>
      </p:sp>
    </p:spTree>
    <p:extLst>
      <p:ext uri="{BB962C8B-B14F-4D97-AF65-F5344CB8AC3E}">
        <p14:creationId xmlns:p14="http://schemas.microsoft.com/office/powerpoint/2010/main" val="140552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works had been done in the past to find the influence of micro RNA in different diseases, appealing to different measures and rules</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Differential expression based vs </a:t>
            </a:r>
            <a:r>
              <a:rPr lang="en-US" sz="1200" kern="1200" dirty="0" err="1" smtClean="0">
                <a:solidFill>
                  <a:schemeClr val="tx1"/>
                </a:solidFill>
                <a:effectLst/>
                <a:latin typeface="+mn-lt"/>
                <a:ea typeface="+mn-ea"/>
                <a:cs typeface="+mn-cs"/>
              </a:rPr>
              <a:t>unbias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17</a:t>
            </a:fld>
            <a:endParaRPr lang="en-IE"/>
          </a:p>
        </p:txBody>
      </p:sp>
    </p:spTree>
    <p:extLst>
      <p:ext uri="{BB962C8B-B14F-4D97-AF65-F5344CB8AC3E}">
        <p14:creationId xmlns:p14="http://schemas.microsoft.com/office/powerpoint/2010/main" val="1727044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21</a:t>
            </a:fld>
            <a:endParaRPr lang="en-IE"/>
          </a:p>
        </p:txBody>
      </p:sp>
    </p:spTree>
    <p:extLst>
      <p:ext uri="{BB962C8B-B14F-4D97-AF65-F5344CB8AC3E}">
        <p14:creationId xmlns:p14="http://schemas.microsoft.com/office/powerpoint/2010/main" val="4126157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24</a:t>
            </a:fld>
            <a:endParaRPr lang="en-IE"/>
          </a:p>
        </p:txBody>
      </p:sp>
    </p:spTree>
    <p:extLst>
      <p:ext uri="{BB962C8B-B14F-4D97-AF65-F5344CB8AC3E}">
        <p14:creationId xmlns:p14="http://schemas.microsoft.com/office/powerpoint/2010/main" val="3102430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From the time you are born to around the time you turn 30, your muscles grow larger and stronger. But at some point in your 30s, you start to lose muscle mass and function. </a:t>
            </a:r>
            <a:r>
              <a:rPr lang="en-IE" sz="1200" kern="1200" dirty="0" smtClean="0">
                <a:solidFill>
                  <a:schemeClr val="tx1"/>
                </a:solidFill>
                <a:effectLst/>
                <a:latin typeface="+mn-lt"/>
                <a:ea typeface="+mn-ea"/>
                <a:cs typeface="+mn-cs"/>
              </a:rPr>
              <a:t>No matter the lifestyle, everybody is going to loss between 3 to 8% of muscle mass per decade after age 30, </a:t>
            </a:r>
            <a:r>
              <a:rPr lang="en-US" sz="1200" kern="1200" dirty="0" smtClean="0">
                <a:solidFill>
                  <a:schemeClr val="tx1"/>
                </a:solidFill>
                <a:effectLst/>
                <a:latin typeface="+mn-lt"/>
                <a:ea typeface="+mn-ea"/>
                <a:cs typeface="+mn-cs"/>
              </a:rPr>
              <a:t>and this rate of decline is even higher after the age of 60. </a:t>
            </a:r>
            <a:r>
              <a:rPr lang="en-IE" sz="1200" kern="1200" dirty="0" smtClean="0">
                <a:solidFill>
                  <a:schemeClr val="tx1"/>
                </a:solidFill>
                <a:effectLst/>
                <a:latin typeface="+mn-lt"/>
                <a:ea typeface="+mn-ea"/>
                <a:cs typeface="+mn-cs"/>
              </a:rPr>
              <a:t>Sarcopenia is associated with detrimental clinical outcomes, such as a reduced quality of life, frailty, an increased risk of falls, fractures, hospitalization, and mortality.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4</a:t>
            </a:fld>
            <a:endParaRPr lang="en-IE"/>
          </a:p>
        </p:txBody>
      </p:sp>
    </p:spTree>
    <p:extLst>
      <p:ext uri="{BB962C8B-B14F-4D97-AF65-F5344CB8AC3E}">
        <p14:creationId xmlns:p14="http://schemas.microsoft.com/office/powerpoint/2010/main" val="2246770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Several factors, including chronic inflammation, increased reactive oxidative species, increased fibrosis of muscle, and increased loss of motor neurons, have been reported to contribute to development of sarcopenia </a:t>
            </a:r>
            <a:endParaRPr lang="en-US" sz="1200" kern="1200" dirty="0" smtClean="0">
              <a:solidFill>
                <a:schemeClr val="tx1"/>
              </a:solidFill>
              <a:effectLst/>
              <a:latin typeface="+mn-lt"/>
              <a:ea typeface="+mn-ea"/>
              <a:cs typeface="+mn-cs"/>
            </a:endParaRPr>
          </a:p>
          <a:p>
            <a:pPr>
              <a:lnSpc>
                <a:spcPct val="200000"/>
              </a:lnSpc>
            </a:pPr>
            <a:r>
              <a:rPr lang="en-US" sz="1200" b="1" dirty="0" smtClean="0">
                <a:solidFill>
                  <a:schemeClr val="tx2">
                    <a:lumMod val="75000"/>
                  </a:schemeClr>
                </a:solidFill>
                <a:latin typeface="+mn-lt"/>
              </a:rPr>
              <a:t>Chronic inflammation</a:t>
            </a:r>
          </a:p>
          <a:p>
            <a:pPr>
              <a:lnSpc>
                <a:spcPct val="200000"/>
              </a:lnSpc>
            </a:pPr>
            <a:r>
              <a:rPr lang="en-US" sz="1200" b="1" dirty="0" smtClean="0">
                <a:solidFill>
                  <a:schemeClr val="tx2">
                    <a:lumMod val="75000"/>
                  </a:schemeClr>
                </a:solidFill>
                <a:latin typeface="+mn-lt"/>
              </a:rPr>
              <a:t>Increased reactive oxygen species</a:t>
            </a:r>
          </a:p>
          <a:p>
            <a:pPr>
              <a:lnSpc>
                <a:spcPct val="200000"/>
              </a:lnSpc>
            </a:pPr>
            <a:r>
              <a:rPr lang="en-US" sz="1200" b="1" dirty="0" smtClean="0">
                <a:solidFill>
                  <a:schemeClr val="tx2">
                    <a:lumMod val="75000"/>
                  </a:schemeClr>
                </a:solidFill>
                <a:latin typeface="+mn-lt"/>
              </a:rPr>
              <a:t>Increased fibrosis of muscle</a:t>
            </a:r>
          </a:p>
          <a:p>
            <a:pPr>
              <a:lnSpc>
                <a:spcPct val="200000"/>
              </a:lnSpc>
            </a:pPr>
            <a:r>
              <a:rPr lang="en-IE" sz="1200" b="1" dirty="0" smtClean="0">
                <a:solidFill>
                  <a:schemeClr val="tx2">
                    <a:lumMod val="75000"/>
                  </a:schemeClr>
                </a:solidFill>
                <a:latin typeface="+mn-lt"/>
              </a:rPr>
              <a:t>Increased loss of motor neurons</a:t>
            </a:r>
            <a:endParaRPr lang="en-US" sz="1200" b="1" dirty="0" smtClean="0">
              <a:solidFill>
                <a:schemeClr val="tx2">
                  <a:lumMod val="75000"/>
                </a:schemeClr>
              </a:solidFill>
              <a:latin typeface="+mn-lt"/>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a:t>
            </a:fld>
            <a:endParaRPr lang="en-IE"/>
          </a:p>
        </p:txBody>
      </p:sp>
    </p:spTree>
    <p:extLst>
      <p:ext uri="{BB962C8B-B14F-4D97-AF65-F5344CB8AC3E}">
        <p14:creationId xmlns:p14="http://schemas.microsoft.com/office/powerpoint/2010/main" val="801079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Mircro</a:t>
            </a:r>
            <a:r>
              <a:rPr lang="en-US" sz="1200" kern="1200" dirty="0" smtClean="0">
                <a:solidFill>
                  <a:schemeClr val="tx1"/>
                </a:solidFill>
                <a:effectLst/>
                <a:latin typeface="+mn-lt"/>
                <a:ea typeface="+mn-ea"/>
                <a:cs typeface="+mn-cs"/>
              </a:rPr>
              <a:t> RNA or miRNA are conserved small non-coding RNAs that play an important role in the regulation of gene expression, they are short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between 14 and 33, with an average of 20 as </a:t>
            </a:r>
            <a:r>
              <a:rPr lang="en-US" sz="1200" kern="1200" dirty="0" err="1" smtClean="0">
                <a:solidFill>
                  <a:schemeClr val="tx1"/>
                </a:solidFill>
                <a:effectLst/>
                <a:latin typeface="+mn-lt"/>
                <a:ea typeface="+mn-ea"/>
                <a:cs typeface="+mn-cs"/>
              </a:rPr>
              <a:t>MirBase</a:t>
            </a:r>
            <a:r>
              <a:rPr lang="en-US" sz="1200" kern="1200" dirty="0" smtClean="0">
                <a:solidFill>
                  <a:schemeClr val="tx1"/>
                </a:solidFill>
                <a:effectLst/>
                <a:latin typeface="+mn-lt"/>
                <a:ea typeface="+mn-ea"/>
                <a:cs typeface="+mn-cs"/>
              </a:rPr>
              <a:t> suggest today.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7</a:t>
            </a:fld>
            <a:endParaRPr lang="en-IE"/>
          </a:p>
        </p:txBody>
      </p:sp>
    </p:spTree>
    <p:extLst>
      <p:ext uri="{BB962C8B-B14F-4D97-AF65-F5344CB8AC3E}">
        <p14:creationId xmlns:p14="http://schemas.microsoft.com/office/powerpoint/2010/main" val="287626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8</a:t>
            </a:fld>
            <a:endParaRPr lang="en-IE"/>
          </a:p>
        </p:txBody>
      </p:sp>
    </p:spTree>
    <p:extLst>
      <p:ext uri="{BB962C8B-B14F-4D97-AF65-F5344CB8AC3E}">
        <p14:creationId xmlns:p14="http://schemas.microsoft.com/office/powerpoint/2010/main" val="2271961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smtClean="0"/>
              <a:t>mathematical representation of a network and it describes the relationship between lines and points</a:t>
            </a:r>
            <a:endParaRPr lang="en-IE" dirty="0" smtClean="0"/>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9</a:t>
            </a:fld>
            <a:endParaRPr lang="en-IE"/>
          </a:p>
        </p:txBody>
      </p:sp>
    </p:spTree>
    <p:extLst>
      <p:ext uri="{BB962C8B-B14F-4D97-AF65-F5344CB8AC3E}">
        <p14:creationId xmlns:p14="http://schemas.microsoft.com/office/powerpoint/2010/main" val="234525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13</a:t>
            </a:fld>
            <a:endParaRPr lang="en-IE"/>
          </a:p>
        </p:txBody>
      </p:sp>
    </p:spTree>
    <p:extLst>
      <p:ext uri="{BB962C8B-B14F-4D97-AF65-F5344CB8AC3E}">
        <p14:creationId xmlns:p14="http://schemas.microsoft.com/office/powerpoint/2010/main" val="2698351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14</a:t>
            </a:fld>
            <a:endParaRPr lang="en-IE"/>
          </a:p>
        </p:txBody>
      </p:sp>
    </p:spTree>
    <p:extLst>
      <p:ext uri="{BB962C8B-B14F-4D97-AF65-F5344CB8AC3E}">
        <p14:creationId xmlns:p14="http://schemas.microsoft.com/office/powerpoint/2010/main" val="2323232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are swimming in a sea of data, the quality of the information is something that is currently under process, from the sources of the data to the value to the project. This will be tuned alongside the design of the network itself. </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16</a:t>
            </a:fld>
            <a:endParaRPr lang="en-IE"/>
          </a:p>
        </p:txBody>
      </p:sp>
    </p:spTree>
    <p:extLst>
      <p:ext uri="{BB962C8B-B14F-4D97-AF65-F5344CB8AC3E}">
        <p14:creationId xmlns:p14="http://schemas.microsoft.com/office/powerpoint/2010/main" val="888024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9E83B55F-C9B2-4C03-BD5D-35EACD1DDFE5}" type="datetimeFigureOut">
              <a:rPr lang="en-IE" smtClean="0"/>
              <a:t>02/06/2022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06546CC-2743-4CA5-815B-174AD4CD7ABD}" type="slidenum">
              <a:rPr lang="en-IE" smtClean="0"/>
              <a:t>‹#›</a:t>
            </a:fld>
            <a:endParaRPr lang="en-IE"/>
          </a:p>
        </p:txBody>
      </p:sp>
    </p:spTree>
    <p:extLst>
      <p:ext uri="{BB962C8B-B14F-4D97-AF65-F5344CB8AC3E}">
        <p14:creationId xmlns:p14="http://schemas.microsoft.com/office/powerpoint/2010/main" val="2185293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9E83B55F-C9B2-4C03-BD5D-35EACD1DDFE5}" type="datetimeFigureOut">
              <a:rPr lang="en-IE" smtClean="0"/>
              <a:t>02/06/2022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06546CC-2743-4CA5-815B-174AD4CD7ABD}" type="slidenum">
              <a:rPr lang="en-IE" smtClean="0"/>
              <a:t>‹#›</a:t>
            </a:fld>
            <a:endParaRPr lang="en-IE"/>
          </a:p>
        </p:txBody>
      </p:sp>
    </p:spTree>
    <p:extLst>
      <p:ext uri="{BB962C8B-B14F-4D97-AF65-F5344CB8AC3E}">
        <p14:creationId xmlns:p14="http://schemas.microsoft.com/office/powerpoint/2010/main" val="4249577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9E83B55F-C9B2-4C03-BD5D-35EACD1DDFE5}" type="datetimeFigureOut">
              <a:rPr lang="en-IE" smtClean="0"/>
              <a:t>02/06/2022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06546CC-2743-4CA5-815B-174AD4CD7ABD}" type="slidenum">
              <a:rPr lang="en-IE" smtClean="0"/>
              <a:t>‹#›</a:t>
            </a:fld>
            <a:endParaRPr lang="en-IE"/>
          </a:p>
        </p:txBody>
      </p:sp>
    </p:spTree>
    <p:extLst>
      <p:ext uri="{BB962C8B-B14F-4D97-AF65-F5344CB8AC3E}">
        <p14:creationId xmlns:p14="http://schemas.microsoft.com/office/powerpoint/2010/main" val="1007048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45542C-12C1-AB46-8F24-D0C62A9FA03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52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9F49E-88EE-7243-A856-C021A32758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14DE85A-20E0-404F-8455-8C568C1AB80D}"/>
              </a:ext>
            </a:extLst>
          </p:cNvPr>
          <p:cNvSpPr>
            <a:spLocks noGrp="1"/>
          </p:cNvSpPr>
          <p:nvPr>
            <p:ph type="ctrTitle"/>
          </p:nvPr>
        </p:nvSpPr>
        <p:spPr>
          <a:xfrm>
            <a:off x="831850" y="2542553"/>
            <a:ext cx="7689574" cy="1761089"/>
          </a:xfrm>
          <a:prstGeom prst="rect">
            <a:avLst/>
          </a:prstGeom>
        </p:spPr>
        <p:txBody>
          <a:bodyPr anchor="t"/>
          <a:lstStyle>
            <a:lvl1pPr algn="l">
              <a:defRPr sz="60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2EAA4C0-A193-914D-828F-219D95F4DC8A}"/>
              </a:ext>
            </a:extLst>
          </p:cNvPr>
          <p:cNvSpPr>
            <a:spLocks noGrp="1"/>
          </p:cNvSpPr>
          <p:nvPr>
            <p:ph type="body" idx="10"/>
          </p:nvPr>
        </p:nvSpPr>
        <p:spPr>
          <a:xfrm>
            <a:off x="831850" y="4407573"/>
            <a:ext cx="7689574" cy="621627"/>
          </a:xfrm>
          <a:prstGeom prst="rect">
            <a:avLst/>
          </a:prstGeom>
        </p:spPr>
        <p:txBody>
          <a:bodyPr/>
          <a:lstStyle>
            <a:lvl1pPr marL="0" indent="0">
              <a:buNone/>
              <a:defRPr sz="2400" baseline="0">
                <a:solidFill>
                  <a:srgbClr val="585858"/>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3871161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9497-F700-5E44-882E-8988BCA8F255}"/>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2BF0F459-975D-E841-8CC3-45ACD2192636}"/>
              </a:ext>
            </a:extLst>
          </p:cNvPr>
          <p:cNvSpPr>
            <a:spLocks noGrp="1"/>
          </p:cNvSpPr>
          <p:nvPr>
            <p:ph type="subTitle" idx="1"/>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Text Placeholder 2">
            <a:extLst>
              <a:ext uri="{FF2B5EF4-FFF2-40B4-BE49-F238E27FC236}">
                <a16:creationId xmlns:a16="http://schemas.microsoft.com/office/drawing/2014/main" id="{7ED1D9EF-488D-EE4B-80EC-3F1CF823CE7F}"/>
              </a:ext>
            </a:extLst>
          </p:cNvPr>
          <p:cNvSpPr>
            <a:spLocks noGrp="1"/>
          </p:cNvSpPr>
          <p:nvPr>
            <p:ph type="body" idx="10"/>
          </p:nvPr>
        </p:nvSpPr>
        <p:spPr>
          <a:xfrm>
            <a:off x="778565" y="2235547"/>
            <a:ext cx="9144000" cy="359872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837093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4D45A-91E8-7E46-BD6E-18A22E60D6B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96383C4-43E8-9743-B4FD-DC4E53B0E995}"/>
              </a:ext>
            </a:extLst>
          </p:cNvPr>
          <p:cNvSpPr>
            <a:spLocks noGrp="1"/>
          </p:cNvSpPr>
          <p:nvPr>
            <p:ph type="ctrTitle"/>
          </p:nvPr>
        </p:nvSpPr>
        <p:spPr>
          <a:xfrm>
            <a:off x="778565" y="2831894"/>
            <a:ext cx="7689574" cy="597106"/>
          </a:xfrm>
          <a:prstGeom prst="rect">
            <a:avLst/>
          </a:prstGeom>
        </p:spPr>
        <p:txBody>
          <a:bodyPr anchor="t"/>
          <a:lstStyle>
            <a:lvl1pPr algn="l">
              <a:defRPr sz="32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F709F1DF-046A-B84B-8175-3B44693AF25A}"/>
              </a:ext>
            </a:extLst>
          </p:cNvPr>
          <p:cNvSpPr>
            <a:spLocks noGrp="1"/>
          </p:cNvSpPr>
          <p:nvPr>
            <p:ph type="body" idx="10"/>
          </p:nvPr>
        </p:nvSpPr>
        <p:spPr>
          <a:xfrm>
            <a:off x="778565" y="3597209"/>
            <a:ext cx="7689574" cy="152144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60437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9E83B55F-C9B2-4C03-BD5D-35EACD1DDFE5}" type="datetimeFigureOut">
              <a:rPr lang="en-IE" smtClean="0"/>
              <a:t>02/06/2022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06546CC-2743-4CA5-815B-174AD4CD7ABD}" type="slidenum">
              <a:rPr lang="en-IE" smtClean="0"/>
              <a:t>‹#›</a:t>
            </a:fld>
            <a:endParaRPr lang="en-IE"/>
          </a:p>
        </p:txBody>
      </p:sp>
    </p:spTree>
    <p:extLst>
      <p:ext uri="{BB962C8B-B14F-4D97-AF65-F5344CB8AC3E}">
        <p14:creationId xmlns:p14="http://schemas.microsoft.com/office/powerpoint/2010/main" val="10210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E83B55F-C9B2-4C03-BD5D-35EACD1DDFE5}" type="datetimeFigureOut">
              <a:rPr lang="en-IE" smtClean="0"/>
              <a:t>02/06/2022</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C06546CC-2743-4CA5-815B-174AD4CD7ABD}" type="slidenum">
              <a:rPr lang="en-IE" smtClean="0"/>
              <a:t>‹#›</a:t>
            </a:fld>
            <a:endParaRPr lang="en-IE"/>
          </a:p>
        </p:txBody>
      </p:sp>
    </p:spTree>
    <p:extLst>
      <p:ext uri="{BB962C8B-B14F-4D97-AF65-F5344CB8AC3E}">
        <p14:creationId xmlns:p14="http://schemas.microsoft.com/office/powerpoint/2010/main" val="3350113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9E83B55F-C9B2-4C03-BD5D-35EACD1DDFE5}" type="datetimeFigureOut">
              <a:rPr lang="en-IE" smtClean="0"/>
              <a:t>02/06/2022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C06546CC-2743-4CA5-815B-174AD4CD7ABD}" type="slidenum">
              <a:rPr lang="en-IE" smtClean="0"/>
              <a:t>‹#›</a:t>
            </a:fld>
            <a:endParaRPr lang="en-IE"/>
          </a:p>
        </p:txBody>
      </p:sp>
    </p:spTree>
    <p:extLst>
      <p:ext uri="{BB962C8B-B14F-4D97-AF65-F5344CB8AC3E}">
        <p14:creationId xmlns:p14="http://schemas.microsoft.com/office/powerpoint/2010/main" val="3488667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9E83B55F-C9B2-4C03-BD5D-35EACD1DDFE5}" type="datetimeFigureOut">
              <a:rPr lang="en-IE" smtClean="0"/>
              <a:t>02/06/2022</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C06546CC-2743-4CA5-815B-174AD4CD7ABD}" type="slidenum">
              <a:rPr lang="en-IE" smtClean="0"/>
              <a:t>‹#›</a:t>
            </a:fld>
            <a:endParaRPr lang="en-IE"/>
          </a:p>
        </p:txBody>
      </p:sp>
    </p:spTree>
    <p:extLst>
      <p:ext uri="{BB962C8B-B14F-4D97-AF65-F5344CB8AC3E}">
        <p14:creationId xmlns:p14="http://schemas.microsoft.com/office/powerpoint/2010/main" val="65548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9E83B55F-C9B2-4C03-BD5D-35EACD1DDFE5}" type="datetimeFigureOut">
              <a:rPr lang="en-IE" smtClean="0"/>
              <a:t>02/06/2022</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C06546CC-2743-4CA5-815B-174AD4CD7ABD}" type="slidenum">
              <a:rPr lang="en-IE" smtClean="0"/>
              <a:t>‹#›</a:t>
            </a:fld>
            <a:endParaRPr lang="en-IE"/>
          </a:p>
        </p:txBody>
      </p:sp>
    </p:spTree>
    <p:extLst>
      <p:ext uri="{BB962C8B-B14F-4D97-AF65-F5344CB8AC3E}">
        <p14:creationId xmlns:p14="http://schemas.microsoft.com/office/powerpoint/2010/main" val="209541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83B55F-C9B2-4C03-BD5D-35EACD1DDFE5}" type="datetimeFigureOut">
              <a:rPr lang="en-IE" smtClean="0"/>
              <a:t>02/06/2022</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C06546CC-2743-4CA5-815B-174AD4CD7ABD}" type="slidenum">
              <a:rPr lang="en-IE" smtClean="0"/>
              <a:t>‹#›</a:t>
            </a:fld>
            <a:endParaRPr lang="en-IE"/>
          </a:p>
        </p:txBody>
      </p:sp>
    </p:spTree>
    <p:extLst>
      <p:ext uri="{BB962C8B-B14F-4D97-AF65-F5344CB8AC3E}">
        <p14:creationId xmlns:p14="http://schemas.microsoft.com/office/powerpoint/2010/main" val="423136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E83B55F-C9B2-4C03-BD5D-35EACD1DDFE5}" type="datetimeFigureOut">
              <a:rPr lang="en-IE" smtClean="0"/>
              <a:t>02/06/2022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C06546CC-2743-4CA5-815B-174AD4CD7ABD}" type="slidenum">
              <a:rPr lang="en-IE" smtClean="0"/>
              <a:t>‹#›</a:t>
            </a:fld>
            <a:endParaRPr lang="en-IE"/>
          </a:p>
        </p:txBody>
      </p:sp>
    </p:spTree>
    <p:extLst>
      <p:ext uri="{BB962C8B-B14F-4D97-AF65-F5344CB8AC3E}">
        <p14:creationId xmlns:p14="http://schemas.microsoft.com/office/powerpoint/2010/main" val="367446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E83B55F-C9B2-4C03-BD5D-35EACD1DDFE5}" type="datetimeFigureOut">
              <a:rPr lang="en-IE" smtClean="0"/>
              <a:t>02/06/2022</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C06546CC-2743-4CA5-815B-174AD4CD7ABD}" type="slidenum">
              <a:rPr lang="en-IE" smtClean="0"/>
              <a:t>‹#›</a:t>
            </a:fld>
            <a:endParaRPr lang="en-IE"/>
          </a:p>
        </p:txBody>
      </p:sp>
    </p:spTree>
    <p:extLst>
      <p:ext uri="{BB962C8B-B14F-4D97-AF65-F5344CB8AC3E}">
        <p14:creationId xmlns:p14="http://schemas.microsoft.com/office/powerpoint/2010/main" val="374015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83B55F-C9B2-4C03-BD5D-35EACD1DDFE5}" type="datetimeFigureOut">
              <a:rPr lang="en-IE" smtClean="0"/>
              <a:t>02/06/2022</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546CC-2743-4CA5-815B-174AD4CD7ABD}" type="slidenum">
              <a:rPr lang="en-IE" smtClean="0"/>
              <a:t>‹#›</a:t>
            </a:fld>
            <a:endParaRPr lang="en-IE"/>
          </a:p>
        </p:txBody>
      </p:sp>
    </p:spTree>
    <p:extLst>
      <p:ext uri="{BB962C8B-B14F-4D97-AF65-F5344CB8AC3E}">
        <p14:creationId xmlns:p14="http://schemas.microsoft.com/office/powerpoint/2010/main" val="1248284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jpeg"/><Relationship Id="rId7"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2.jpeg"/><Relationship Id="rId5" Type="http://schemas.microsoft.com/office/2007/relationships/hdphoto" Target="../media/hdphoto2.wdp"/><Relationship Id="rId4" Type="http://schemas.openxmlformats.org/officeDocument/2006/relationships/image" Target="../media/image11.png"/><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comments" Target="../comments/commen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jpeg"/><Relationship Id="rId5" Type="http://schemas.microsoft.com/office/2007/relationships/hdphoto" Target="../media/hdphoto3.wdp"/><Relationship Id="rId10" Type="http://schemas.openxmlformats.org/officeDocument/2006/relationships/comments" Target="../comments/comment3.xml"/><Relationship Id="rId4" Type="http://schemas.openxmlformats.org/officeDocument/2006/relationships/image" Target="../media/image25.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comments" Target="../comments/comment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817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10</a:t>
            </a:fld>
            <a:endParaRPr lang="en-IE"/>
          </a:p>
        </p:txBody>
      </p:sp>
      <p:sp>
        <p:nvSpPr>
          <p:cNvPr id="4" name="Rectangle 3"/>
          <p:cNvSpPr/>
          <p:nvPr/>
        </p:nvSpPr>
        <p:spPr>
          <a:xfrm>
            <a:off x="777826" y="1808898"/>
            <a:ext cx="10636348" cy="3416320"/>
          </a:xfrm>
          <a:prstGeom prst="rect">
            <a:avLst/>
          </a:prstGeom>
          <a:noFill/>
        </p:spPr>
        <p:txBody>
          <a:bodyPr wrap="square" lIns="91440" tIns="45720" rIns="91440" bIns="45720">
            <a:spAutoFit/>
          </a:bodyPr>
          <a:lstStyle/>
          <a:p>
            <a:pPr algn="ctr">
              <a:lnSpc>
                <a:spcPct val="150000"/>
              </a:lnSpc>
            </a:pPr>
            <a:r>
              <a:rPr lang="en-US" sz="3600" dirty="0">
                <a:solidFill>
                  <a:srgbClr val="102A73"/>
                </a:solidFill>
                <a:latin typeface="Arial" panose="020B0604020202020204" pitchFamily="34" charset="0"/>
                <a:ea typeface="Calibri" panose="020F0502020204030204" pitchFamily="34" charset="0"/>
                <a:cs typeface="Times New Roman" panose="02020603050405020304" pitchFamily="18" charset="0"/>
              </a:rPr>
              <a:t>There’s a computer representation of the microRNAs and their interaction that allows the identification of micro RNA for the treatment of Sarcopenia. </a:t>
            </a:r>
            <a:endParaRPr lang="en-IE" sz="3200" dirty="0">
              <a:solidFill>
                <a:srgbClr val="102A73"/>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3453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11</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1842868" y="2825288"/>
            <a:ext cx="7652824"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Computational model</a:t>
            </a:r>
            <a:endParaRPr lang="en-US" b="1" dirty="0">
              <a:ln w="22225">
                <a:noFill/>
                <a:prstDash val="solid"/>
              </a:ln>
              <a:solidFill>
                <a:srgbClr val="102A73"/>
              </a:solidFill>
              <a:latin typeface="Arial Black" panose="020B0A04020102020204" pitchFamily="34" charset="0"/>
            </a:endParaRPr>
          </a:p>
        </p:txBody>
      </p:sp>
      <p:pic>
        <p:nvPicPr>
          <p:cNvPr id="1026" name="Picture 2" descr="Inputs and outputs - Computer Sci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593" y="3980985"/>
            <a:ext cx="6572250" cy="2009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25219" y="4234377"/>
            <a:ext cx="1111348" cy="1323439"/>
          </a:xfrm>
          <a:prstGeom prst="rect">
            <a:avLst/>
          </a:prstGeom>
          <a:noFill/>
        </p:spPr>
        <p:txBody>
          <a:bodyPr wrap="square" lIns="91440" tIns="45720" rIns="91440" bIns="45720">
            <a:spAutoFit/>
          </a:bodyPr>
          <a:lstStyle/>
          <a:p>
            <a:pPr algn="ctr"/>
            <a:r>
              <a:rPr lang="en-US" sz="80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0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383375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12</a:t>
            </a:fld>
            <a:endParaRPr lang="en-IE"/>
          </a:p>
        </p:txBody>
      </p:sp>
      <p:sp>
        <p:nvSpPr>
          <p:cNvPr id="3" name="Rectangle 2"/>
          <p:cNvSpPr/>
          <p:nvPr/>
        </p:nvSpPr>
        <p:spPr>
          <a:xfrm>
            <a:off x="2158532" y="355991"/>
            <a:ext cx="6710683" cy="6186309"/>
          </a:xfrm>
          <a:prstGeom prst="rect">
            <a:avLst/>
          </a:prstGeom>
        </p:spPr>
        <p:txBody>
          <a:bodyPr wrap="none">
            <a:spAutoFit/>
          </a:bodyPr>
          <a:lstStyle/>
          <a:p>
            <a:pPr>
              <a:lnSpc>
                <a:spcPct val="200000"/>
              </a:lnSpc>
            </a:pPr>
            <a:r>
              <a:rPr lang="en-US" sz="6600" b="1" dirty="0" smtClean="0">
                <a:solidFill>
                  <a:srgbClr val="102A73"/>
                </a:solidFill>
                <a:latin typeface="Bernard MT Condensed" panose="02050806060905020404" pitchFamily="18" charset="0"/>
              </a:rPr>
              <a:t>1.-    </a:t>
            </a:r>
            <a:r>
              <a:rPr lang="en-US" sz="6600" b="1" dirty="0" smtClean="0">
                <a:solidFill>
                  <a:schemeClr val="tx2">
                    <a:lumMod val="75000"/>
                  </a:schemeClr>
                </a:solidFill>
              </a:rPr>
              <a:t>Define </a:t>
            </a:r>
            <a:r>
              <a:rPr lang="en-US" sz="6600" b="1" dirty="0">
                <a:solidFill>
                  <a:schemeClr val="tx2">
                    <a:lumMod val="75000"/>
                  </a:schemeClr>
                </a:solidFill>
              </a:rPr>
              <a:t>output</a:t>
            </a:r>
          </a:p>
          <a:p>
            <a:pPr>
              <a:lnSpc>
                <a:spcPct val="200000"/>
              </a:lnSpc>
            </a:pPr>
            <a:r>
              <a:rPr lang="en-US" sz="6600" b="1" dirty="0" smtClean="0">
                <a:solidFill>
                  <a:srgbClr val="102A73"/>
                </a:solidFill>
                <a:latin typeface="Bernard MT Condensed" panose="02050806060905020404" pitchFamily="18" charset="0"/>
              </a:rPr>
              <a:t>2.-    </a:t>
            </a:r>
            <a:r>
              <a:rPr lang="en-US" sz="6600" b="1" dirty="0">
                <a:solidFill>
                  <a:schemeClr val="tx2">
                    <a:lumMod val="75000"/>
                  </a:schemeClr>
                </a:solidFill>
              </a:rPr>
              <a:t>Define inputs</a:t>
            </a:r>
          </a:p>
          <a:p>
            <a:pPr>
              <a:lnSpc>
                <a:spcPct val="200000"/>
              </a:lnSpc>
            </a:pPr>
            <a:r>
              <a:rPr lang="en-US" sz="6600" b="1" dirty="0" smtClean="0">
                <a:solidFill>
                  <a:srgbClr val="102A73"/>
                </a:solidFill>
                <a:latin typeface="Bernard MT Condensed" panose="02050806060905020404" pitchFamily="18" charset="0"/>
              </a:rPr>
              <a:t>3.-    </a:t>
            </a:r>
            <a:r>
              <a:rPr lang="en-US" sz="6600" b="1" dirty="0">
                <a:solidFill>
                  <a:schemeClr val="tx2">
                    <a:lumMod val="75000"/>
                  </a:schemeClr>
                </a:solidFill>
              </a:rPr>
              <a:t>Define model</a:t>
            </a:r>
            <a:endParaRPr lang="en-IE" sz="6600" b="1" dirty="0">
              <a:solidFill>
                <a:schemeClr val="tx2">
                  <a:lumMod val="75000"/>
                </a:schemeClr>
              </a:solidFill>
            </a:endParaRPr>
          </a:p>
        </p:txBody>
      </p:sp>
    </p:spTree>
    <p:custDataLst>
      <p:tags r:id="rId1"/>
    </p:custDataLst>
    <p:extLst>
      <p:ext uri="{BB962C8B-B14F-4D97-AF65-F5344CB8AC3E}">
        <p14:creationId xmlns:p14="http://schemas.microsoft.com/office/powerpoint/2010/main" val="802483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Localize micro RNA with potential as therapeutic for Sarcopenia </a:t>
            </a:r>
          </a:p>
          <a:p>
            <a:pPr>
              <a:lnSpc>
                <a:spcPct val="110000"/>
              </a:lnSpc>
            </a:pPr>
            <a:r>
              <a:rPr lang="en-US" sz="3600" b="1" dirty="0">
                <a:solidFill>
                  <a:schemeClr val="tx2">
                    <a:lumMod val="75000"/>
                  </a:schemeClr>
                </a:solidFill>
              </a:rPr>
              <a:t>S</a:t>
            </a:r>
            <a:r>
              <a:rPr lang="en-US" sz="3600" b="1" dirty="0" smtClean="0">
                <a:solidFill>
                  <a:schemeClr val="tx2">
                    <a:lumMod val="75000"/>
                  </a:schemeClr>
                </a:solidFill>
                <a:latin typeface="+mn-lt"/>
              </a:rPr>
              <a:t>mall number (&lt;20) miRNAs for further experimentation</a:t>
            </a:r>
          </a:p>
          <a:p>
            <a:pPr>
              <a:lnSpc>
                <a:spcPct val="100000"/>
              </a:lnSpc>
            </a:pPr>
            <a:r>
              <a:rPr lang="en-US" sz="3600" b="1" dirty="0" smtClean="0">
                <a:solidFill>
                  <a:schemeClr val="tx2">
                    <a:lumMod val="75000"/>
                  </a:schemeClr>
                </a:solidFill>
                <a:latin typeface="+mn-lt"/>
              </a:rPr>
              <a:t>Enough information to understand the working mechanism </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1646404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input…</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Available online repositories</a:t>
            </a:r>
            <a:r>
              <a:rPr lang="en-US" sz="3600" b="1" dirty="0" smtClean="0">
                <a:solidFill>
                  <a:schemeClr val="tx2">
                    <a:lumMod val="75000"/>
                  </a:schemeClr>
                </a:solidFill>
                <a:latin typeface="+mn-lt"/>
              </a:rPr>
              <a:t>…</a:t>
            </a:r>
          </a:p>
          <a:p>
            <a:pPr>
              <a:lnSpc>
                <a:spcPct val="110000"/>
              </a:lnSpc>
            </a:pPr>
            <a:endParaRPr lang="en-US" sz="3600" b="1" dirty="0">
              <a:solidFill>
                <a:schemeClr val="tx2">
                  <a:lumMod val="75000"/>
                </a:schemeClr>
              </a:solidFill>
            </a:endParaRPr>
          </a:p>
          <a:p>
            <a:pPr>
              <a:lnSpc>
                <a:spcPct val="110000"/>
              </a:lnSpc>
            </a:pPr>
            <a:r>
              <a:rPr lang="en-US" sz="3600" b="1" dirty="0" smtClean="0">
                <a:solidFill>
                  <a:schemeClr val="tx2">
                    <a:lumMod val="75000"/>
                  </a:schemeClr>
                </a:solidFill>
                <a:latin typeface="+mn-lt"/>
              </a:rPr>
              <a:t>Own unpublished data on young and old </a:t>
            </a:r>
          </a:p>
          <a:p>
            <a:pPr>
              <a:lnSpc>
                <a:spcPct val="110000"/>
              </a:lnSpc>
            </a:pPr>
            <a:r>
              <a:rPr lang="en-US" sz="3600" b="1" dirty="0" smtClean="0">
                <a:solidFill>
                  <a:schemeClr val="tx2">
                    <a:lumMod val="75000"/>
                  </a:schemeClr>
                </a:solidFill>
              </a:rPr>
              <a:t>Muscle and primary cells in humans</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3509496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74" name="Picture 10" descr="Types of muscle cells images | Human Body lessons | DK Find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204" y="2540691"/>
            <a:ext cx="4743742" cy="41891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BCC9DF3-A57B-4383-B029-339E20DB8691}" type="slidenum">
              <a:rPr lang="en-IE" smtClean="0"/>
              <a:t>15</a:t>
            </a:fld>
            <a:endParaRPr lang="en-IE"/>
          </a:p>
        </p:txBody>
      </p:sp>
      <p:pic>
        <p:nvPicPr>
          <p:cNvPr id="11268" name="Picture 4" descr="Téma RNA — ČT24 — Česká televiz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09649" flipH="1">
            <a:off x="736042" y="3083703"/>
            <a:ext cx="3342948" cy="218814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9 Signaling Pathways ideas | pathways, cell biology, signal transduction"/>
          <p:cNvPicPr>
            <a:picLocks noChangeAspect="1" noChangeArrowheads="1"/>
          </p:cNvPicPr>
          <p:nvPr/>
        </p:nvPicPr>
        <p:blipFill rotWithShape="1">
          <a:blip r:embed="rId6">
            <a:extLst>
              <a:ext uri="{28A0092B-C50C-407E-A947-70E740481C1C}">
                <a14:useLocalDpi xmlns:a14="http://schemas.microsoft.com/office/drawing/2010/main" val="0"/>
              </a:ext>
            </a:extLst>
          </a:blip>
          <a:srcRect t="9898" b="26461"/>
          <a:stretch/>
        </p:blipFill>
        <p:spPr bwMode="auto">
          <a:xfrm>
            <a:off x="2976714" y="4177774"/>
            <a:ext cx="2935968" cy="27577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6" name="Picture 12" descr="Setright on Twitter: &quot;Omega-3 supplementation could help in increasing  skeletal muscle mass or strength, particularly in populations at risk of  generalized loss of skeletal muscle mass and strength (sarcopenia) Clinical  Nutrition ESPE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6714" y="-142905"/>
            <a:ext cx="8868721" cy="30789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the-scientist.com/assets/articleNo/69604/aImg/44803/42271-ts-mirna-for-cancer-therapeutics-webinar-banner-jp800x560-m.png"/>
          <p:cNvPicPr>
            <a:picLocks noChangeAspect="1" noChangeArrowheads="1"/>
          </p:cNvPicPr>
          <p:nvPr/>
        </p:nvPicPr>
        <p:blipFill rotWithShape="1">
          <a:blip r:embed="rId8">
            <a:duotone>
              <a:prstClr val="black"/>
              <a:srgbClr val="D542EE">
                <a:tint val="45000"/>
                <a:satMod val="400000"/>
              </a:srgbClr>
            </a:duotone>
            <a:extLst>
              <a:ext uri="{BEBA8EAE-BF5A-486C-A8C5-ECC9F3942E4B}">
                <a14:imgProps xmlns:a14="http://schemas.microsoft.com/office/drawing/2010/main">
                  <a14:imgLayer r:embed="rId9">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5084749" flipV="1">
            <a:off x="-1091572" y="1007168"/>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4684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72"/>
                                        </p:tgtEl>
                                        <p:attrNameLst>
                                          <p:attrName>style.visibility</p:attrName>
                                        </p:attrNameLst>
                                      </p:cBhvr>
                                      <p:to>
                                        <p:strVal val="visible"/>
                                      </p:to>
                                    </p:set>
                                    <p:animEffect transition="in" filter="fade">
                                      <p:cBhvr>
                                        <p:cTn id="12" dur="500"/>
                                        <p:tgtEl>
                                          <p:spTgt spid="112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74"/>
                                        </p:tgtEl>
                                        <p:attrNameLst>
                                          <p:attrName>style.visibility</p:attrName>
                                        </p:attrNameLst>
                                      </p:cBhvr>
                                      <p:to>
                                        <p:strVal val="visible"/>
                                      </p:to>
                                    </p:set>
                                    <p:animEffect transition="in" filter="fade">
                                      <p:cBhvr>
                                        <p:cTn id="17" dur="500"/>
                                        <p:tgtEl>
                                          <p:spTgt spid="112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76"/>
                                        </p:tgtEl>
                                        <p:attrNameLst>
                                          <p:attrName>style.visibility</p:attrName>
                                        </p:attrNameLst>
                                      </p:cBhvr>
                                      <p:to>
                                        <p:strVal val="visible"/>
                                      </p:to>
                                    </p:set>
                                    <p:animEffect transition="in" filter="fade">
                                      <p:cBhvr>
                                        <p:cTn id="22"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16</a:t>
            </a:fld>
            <a:endParaRPr lang="en-IE"/>
          </a:p>
        </p:txBody>
      </p:sp>
      <p:pic>
        <p:nvPicPr>
          <p:cNvPr id="5122" name="Picture 2" descr="Sailing the Data Oce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24204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17</a:t>
            </a:fld>
            <a:endParaRPr lang="en-IE"/>
          </a:p>
        </p:txBody>
      </p:sp>
      <p:pic>
        <p:nvPicPr>
          <p:cNvPr id="3" name="Picture 2"/>
          <p:cNvPicPr>
            <a:picLocks noChangeAspect="1"/>
          </p:cNvPicPr>
          <p:nvPr/>
        </p:nvPicPr>
        <p:blipFill>
          <a:blip r:embed="rId3"/>
          <a:stretch>
            <a:fillRect/>
          </a:stretch>
        </p:blipFill>
        <p:spPr>
          <a:xfrm>
            <a:off x="6752466" y="0"/>
            <a:ext cx="5439534" cy="2133898"/>
          </a:xfrm>
          <a:prstGeom prst="rect">
            <a:avLst/>
          </a:prstGeom>
        </p:spPr>
      </p:pic>
      <p:pic>
        <p:nvPicPr>
          <p:cNvPr id="4" name="Picture 3"/>
          <p:cNvPicPr>
            <a:picLocks noChangeAspect="1"/>
          </p:cNvPicPr>
          <p:nvPr/>
        </p:nvPicPr>
        <p:blipFill>
          <a:blip r:embed="rId4"/>
          <a:stretch>
            <a:fillRect/>
          </a:stretch>
        </p:blipFill>
        <p:spPr>
          <a:xfrm>
            <a:off x="0" y="2806154"/>
            <a:ext cx="5201376" cy="3915321"/>
          </a:xfrm>
          <a:prstGeom prst="rect">
            <a:avLst/>
          </a:prstGeom>
        </p:spPr>
      </p:pic>
      <p:pic>
        <p:nvPicPr>
          <p:cNvPr id="5" name="Picture 4"/>
          <p:cNvPicPr>
            <a:picLocks noChangeAspect="1"/>
          </p:cNvPicPr>
          <p:nvPr/>
        </p:nvPicPr>
        <p:blipFill>
          <a:blip r:embed="rId5"/>
          <a:stretch>
            <a:fillRect/>
          </a:stretch>
        </p:blipFill>
        <p:spPr>
          <a:xfrm>
            <a:off x="2856768" y="1183970"/>
            <a:ext cx="6077798" cy="1838582"/>
          </a:xfrm>
          <a:prstGeom prst="rect">
            <a:avLst/>
          </a:prstGeom>
        </p:spPr>
      </p:pic>
      <p:pic>
        <p:nvPicPr>
          <p:cNvPr id="6" name="Picture 5"/>
          <p:cNvPicPr>
            <a:picLocks noChangeAspect="1"/>
          </p:cNvPicPr>
          <p:nvPr/>
        </p:nvPicPr>
        <p:blipFill>
          <a:blip r:embed="rId6"/>
          <a:stretch>
            <a:fillRect/>
          </a:stretch>
        </p:blipFill>
        <p:spPr>
          <a:xfrm>
            <a:off x="5406878" y="5015546"/>
            <a:ext cx="5372850" cy="1790950"/>
          </a:xfrm>
          <a:prstGeom prst="rect">
            <a:avLst/>
          </a:prstGeom>
        </p:spPr>
      </p:pic>
      <p:pic>
        <p:nvPicPr>
          <p:cNvPr id="7" name="Picture 6"/>
          <p:cNvPicPr>
            <a:picLocks noChangeAspect="1"/>
          </p:cNvPicPr>
          <p:nvPr/>
        </p:nvPicPr>
        <p:blipFill>
          <a:blip r:embed="rId7"/>
          <a:stretch>
            <a:fillRect/>
          </a:stretch>
        </p:blipFill>
        <p:spPr>
          <a:xfrm>
            <a:off x="3506029" y="2755815"/>
            <a:ext cx="5496692" cy="2057687"/>
          </a:xfrm>
          <a:prstGeom prst="rect">
            <a:avLst/>
          </a:prstGeom>
        </p:spPr>
      </p:pic>
      <p:pic>
        <p:nvPicPr>
          <p:cNvPr id="8" name="Picture 7"/>
          <p:cNvPicPr>
            <a:picLocks noChangeAspect="1"/>
          </p:cNvPicPr>
          <p:nvPr/>
        </p:nvPicPr>
        <p:blipFill>
          <a:blip r:embed="rId8"/>
          <a:stretch>
            <a:fillRect/>
          </a:stretch>
        </p:blipFill>
        <p:spPr>
          <a:xfrm>
            <a:off x="-239495" y="-171473"/>
            <a:ext cx="5953956" cy="3077004"/>
          </a:xfrm>
          <a:prstGeom prst="rect">
            <a:avLst/>
          </a:prstGeom>
        </p:spPr>
      </p:pic>
      <p:pic>
        <p:nvPicPr>
          <p:cNvPr id="9" name="Picture 8"/>
          <p:cNvPicPr>
            <a:picLocks noChangeAspect="1"/>
          </p:cNvPicPr>
          <p:nvPr/>
        </p:nvPicPr>
        <p:blipFill>
          <a:blip r:embed="rId9"/>
          <a:stretch>
            <a:fillRect/>
          </a:stretch>
        </p:blipFill>
        <p:spPr>
          <a:xfrm>
            <a:off x="6638150" y="2374762"/>
            <a:ext cx="5553850" cy="3086531"/>
          </a:xfrm>
          <a:prstGeom prst="rect">
            <a:avLst/>
          </a:prstGeom>
        </p:spPr>
      </p:pic>
    </p:spTree>
    <p:extLst>
      <p:ext uri="{BB962C8B-B14F-4D97-AF65-F5344CB8AC3E}">
        <p14:creationId xmlns:p14="http://schemas.microsoft.com/office/powerpoint/2010/main" val="3453703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18</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2501885" y="3062876"/>
            <a:ext cx="7353316" cy="10156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Planned Methodology</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3901208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344" y="2085162"/>
            <a:ext cx="7316221" cy="3877216"/>
          </a:xfrm>
          <a:prstGeom prst="rect">
            <a:avLst/>
          </a:prstGeom>
        </p:spPr>
      </p:pic>
      <p:sp>
        <p:nvSpPr>
          <p:cNvPr id="12" name="Title 11"/>
          <p:cNvSpPr>
            <a:spLocks noGrp="1"/>
          </p:cNvSpPr>
          <p:nvPr>
            <p:ph type="title"/>
          </p:nvPr>
        </p:nvSpPr>
        <p:spPr/>
        <p:txBody>
          <a:bodyPr/>
          <a:lstStyle/>
          <a:p>
            <a:r>
              <a:rPr lang="en-US" dirty="0" smtClean="0"/>
              <a:t>Data collection</a:t>
            </a:r>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19</a:t>
            </a:fld>
            <a:endParaRPr lang="en-IE"/>
          </a:p>
        </p:txBody>
      </p:sp>
      <p:pic>
        <p:nvPicPr>
          <p:cNvPr id="2050" name="Picture 2" descr="Icono de base de datos naranja (símbolo png)"/>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0" y="2215844"/>
            <a:ext cx="4291590" cy="42915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726579" y="2112566"/>
            <a:ext cx="5627221" cy="3821905"/>
            <a:chOff x="2714921" y="1694551"/>
            <a:chExt cx="3789840" cy="2591589"/>
          </a:xfrm>
        </p:grpSpPr>
        <p:pic>
          <p:nvPicPr>
            <p:cNvPr id="3" name="Picture 2"/>
            <p:cNvPicPr>
              <a:picLocks noChangeAspect="1"/>
            </p:cNvPicPr>
            <p:nvPr/>
          </p:nvPicPr>
          <p:blipFill>
            <a:blip r:embed="rId4"/>
            <a:stretch>
              <a:fillRect/>
            </a:stretch>
          </p:blipFill>
          <p:spPr>
            <a:xfrm>
              <a:off x="3087359" y="2032324"/>
              <a:ext cx="1438476" cy="438211"/>
            </a:xfrm>
            <a:prstGeom prst="rect">
              <a:avLst/>
            </a:prstGeom>
          </p:spPr>
        </p:pic>
        <p:pic>
          <p:nvPicPr>
            <p:cNvPr id="5" name="Picture 4" descr="miRWalk 2.0 available – miRNA Blog"/>
            <p:cNvPicPr>
              <a:picLocks noChangeAspect="1" noChangeArrowheads="1"/>
            </p:cNvPicPr>
            <p:nvPr/>
          </p:nvPicPr>
          <p:blipFill>
            <a:blip r:embed="rId5">
              <a:clrChange>
                <a:clrFrom>
                  <a:srgbClr val="990303"/>
                </a:clrFrom>
                <a:clrTo>
                  <a:srgbClr val="990303">
                    <a:alpha val="0"/>
                  </a:srgbClr>
                </a:clrTo>
              </a:clrChang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25835" y="1694551"/>
              <a:ext cx="1623889" cy="4349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mirdb.org/images/banner.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4921" y="2761986"/>
              <a:ext cx="1491986" cy="4207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clrChange>
                <a:clrFrom>
                  <a:srgbClr val="FFFFFF"/>
                </a:clrFrom>
                <a:clrTo>
                  <a:srgbClr val="FFFFFF">
                    <a:alpha val="0"/>
                  </a:srgbClr>
                </a:clrTo>
              </a:clrChange>
            </a:blip>
            <a:stretch>
              <a:fillRect/>
            </a:stretch>
          </p:blipFill>
          <p:spPr>
            <a:xfrm>
              <a:off x="4206907" y="3758948"/>
              <a:ext cx="1733408" cy="527192"/>
            </a:xfrm>
            <a:prstGeom prst="rect">
              <a:avLst/>
            </a:prstGeom>
          </p:spPr>
        </p:pic>
        <p:pic>
          <p:nvPicPr>
            <p:cNvPr id="10" name="Picture 9"/>
            <p:cNvPicPr>
              <a:picLocks noChangeAspect="1"/>
            </p:cNvPicPr>
            <p:nvPr/>
          </p:nvPicPr>
          <p:blipFill>
            <a:blip r:embed="rId9"/>
            <a:stretch>
              <a:fillRect/>
            </a:stretch>
          </p:blipFill>
          <p:spPr>
            <a:xfrm>
              <a:off x="3084184" y="3380302"/>
              <a:ext cx="1511347" cy="378646"/>
            </a:xfrm>
            <a:prstGeom prst="rect">
              <a:avLst/>
            </a:prstGeom>
          </p:spPr>
        </p:pic>
        <p:pic>
          <p:nvPicPr>
            <p:cNvPr id="3074" name="Picture 2" descr="Resources | SGJlab"/>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86876" y="1824639"/>
              <a:ext cx="2417885" cy="19343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87073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SP 797 (June 3, 2019 Reg Chan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30629" y="1449927"/>
            <a:ext cx="2854910" cy="285491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3C830FB-6A84-7A40-A262-26C4832FD198}"/>
              </a:ext>
            </a:extLst>
          </p:cNvPr>
          <p:cNvSpPr txBox="1">
            <a:spLocks/>
          </p:cNvSpPr>
          <p:nvPr/>
        </p:nvSpPr>
        <p:spPr>
          <a:xfrm>
            <a:off x="4305546" y="513238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Sarcopenia</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4200122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the network</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20</a:t>
            </a:fld>
            <a:endParaRPr lang="en-IE"/>
          </a:p>
        </p:txBody>
      </p:sp>
      <p:sp>
        <p:nvSpPr>
          <p:cNvPr id="4" name="Title 1">
            <a:extLst>
              <a:ext uri="{FF2B5EF4-FFF2-40B4-BE49-F238E27FC236}">
                <a16:creationId xmlns:a16="http://schemas.microsoft.com/office/drawing/2014/main" id="{B3C830FB-6A84-7A40-A262-26C4832FD198}"/>
              </a:ext>
            </a:extLst>
          </p:cNvPr>
          <p:cNvSpPr txBox="1">
            <a:spLocks/>
          </p:cNvSpPr>
          <p:nvPr/>
        </p:nvSpPr>
        <p:spPr>
          <a:xfrm>
            <a:off x="1464895" y="220055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Rules</a:t>
            </a:r>
            <a:endParaRPr lang="en-US" b="1" dirty="0">
              <a:ln w="22225">
                <a:noFill/>
                <a:prstDash val="solid"/>
              </a:ln>
              <a:solidFill>
                <a:srgbClr val="102A73"/>
              </a:solidFill>
              <a:latin typeface="Arial Black" panose="020B0A04020102020204" pitchFamily="34" charset="0"/>
            </a:endParaRPr>
          </a:p>
        </p:txBody>
      </p:sp>
      <p:sp>
        <p:nvSpPr>
          <p:cNvPr id="5" name="Oval 4"/>
          <p:cNvSpPr/>
          <p:nvPr/>
        </p:nvSpPr>
        <p:spPr>
          <a:xfrm>
            <a:off x="3633853"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p:cNvSpPr/>
          <p:nvPr/>
        </p:nvSpPr>
        <p:spPr>
          <a:xfrm>
            <a:off x="2699603" y="4490953"/>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1</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7" name="Oval 6"/>
          <p:cNvSpPr/>
          <p:nvPr/>
        </p:nvSpPr>
        <p:spPr>
          <a:xfrm>
            <a:off x="7227055"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6274755" y="4462817"/>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2</a:t>
            </a:r>
            <a:endParaRPr lang="en-US" sz="2800" b="0" cap="none" spc="0"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a:stCxn id="5" idx="6"/>
            <a:endCxn id="7" idx="2"/>
          </p:cNvCxnSpPr>
          <p:nvPr/>
        </p:nvCxnSpPr>
        <p:spPr>
          <a:xfrm>
            <a:off x="4498089" y="3908501"/>
            <a:ext cx="2728966" cy="0"/>
          </a:xfrm>
          <a:prstGeom prst="straightConnector1">
            <a:avLst/>
          </a:prstGeom>
          <a:ln w="76200">
            <a:solidFill>
              <a:srgbClr val="102A73"/>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870956" y="3254476"/>
            <a:ext cx="19832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Relationship</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21267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operations</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21</a:t>
            </a:fld>
            <a:endParaRPr lang="en-IE"/>
          </a:p>
        </p:txBody>
      </p:sp>
      <p:sp>
        <p:nvSpPr>
          <p:cNvPr id="4"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9144000"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3600" b="1" dirty="0" smtClean="0">
                <a:solidFill>
                  <a:schemeClr val="tx2">
                    <a:lumMod val="75000"/>
                  </a:schemeClr>
                </a:solidFill>
              </a:rPr>
              <a:t>Similarity</a:t>
            </a:r>
          </a:p>
          <a:p>
            <a:pPr>
              <a:lnSpc>
                <a:spcPct val="200000"/>
              </a:lnSpc>
            </a:pPr>
            <a:r>
              <a:rPr lang="en-US" sz="3600" b="1" dirty="0" smtClean="0">
                <a:solidFill>
                  <a:schemeClr val="tx2">
                    <a:lumMod val="75000"/>
                  </a:schemeClr>
                </a:solidFill>
              </a:rPr>
              <a:t>Clusters</a:t>
            </a:r>
          </a:p>
          <a:p>
            <a:pPr>
              <a:lnSpc>
                <a:spcPct val="200000"/>
              </a:lnSpc>
            </a:pPr>
            <a:r>
              <a:rPr lang="en-US" sz="3600" b="1" dirty="0" smtClean="0">
                <a:solidFill>
                  <a:schemeClr val="tx2">
                    <a:lumMod val="75000"/>
                  </a:schemeClr>
                </a:solidFill>
              </a:rPr>
              <a:t>Centralities</a:t>
            </a:r>
            <a:endParaRPr lang="en-US" sz="3600" b="1" dirty="0">
              <a:solidFill>
                <a:schemeClr val="tx2">
                  <a:lumMod val="75000"/>
                </a:schemeClr>
              </a:solidFill>
            </a:endParaRPr>
          </a:p>
        </p:txBody>
      </p:sp>
      <p:pic>
        <p:nvPicPr>
          <p:cNvPr id="8194"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47896" t="1938" r="2478" b="15787"/>
          <a:stretch/>
        </p:blipFill>
        <p:spPr bwMode="auto">
          <a:xfrm>
            <a:off x="7216725" y="3837599"/>
            <a:ext cx="4698609" cy="2883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1241" t="1938" r="54011" b="15787"/>
          <a:stretch/>
        </p:blipFill>
        <p:spPr bwMode="auto">
          <a:xfrm>
            <a:off x="3845169" y="1612736"/>
            <a:ext cx="4236720" cy="28838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l="44295"/>
          <a:stretch/>
        </p:blipFill>
        <p:spPr>
          <a:xfrm>
            <a:off x="8402082" y="2237967"/>
            <a:ext cx="1204610" cy="1347537"/>
          </a:xfrm>
          <a:prstGeom prst="rect">
            <a:avLst/>
          </a:prstGeom>
        </p:spPr>
      </p:pic>
    </p:spTree>
    <p:custDataLst>
      <p:tags r:id="rId1"/>
    </p:custDataLst>
    <p:extLst>
      <p:ext uri="{BB962C8B-B14F-4D97-AF65-F5344CB8AC3E}">
        <p14:creationId xmlns:p14="http://schemas.microsoft.com/office/powerpoint/2010/main" val="1134851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22</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3996856" y="36321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22225">
                  <a:noFill/>
                  <a:prstDash val="solid"/>
                </a:ln>
                <a:solidFill>
                  <a:srgbClr val="102A73"/>
                </a:solidFill>
                <a:latin typeface="Arial Black" panose="020B0A04020102020204" pitchFamily="34" charset="0"/>
              </a:rPr>
              <a:t>Artifacts</a:t>
            </a:r>
          </a:p>
        </p:txBody>
      </p:sp>
      <p:sp>
        <p:nvSpPr>
          <p:cNvPr id="8" name="Title 1">
            <a:extLst>
              <a:ext uri="{FF2B5EF4-FFF2-40B4-BE49-F238E27FC236}">
                <a16:creationId xmlns:a16="http://schemas.microsoft.com/office/drawing/2014/main" id="{B3C830FB-6A84-7A40-A262-26C4832FD198}"/>
              </a:ext>
            </a:extLst>
          </p:cNvPr>
          <p:cNvSpPr txBox="1">
            <a:spLocks/>
          </p:cNvSpPr>
          <p:nvPr/>
        </p:nvSpPr>
        <p:spPr>
          <a:xfrm>
            <a:off x="1965002"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Knowledge</a:t>
            </a:r>
            <a:endParaRPr lang="en-US" sz="3200" b="1" dirty="0">
              <a:ln w="22225">
                <a:noFill/>
                <a:prstDash val="solid"/>
              </a:ln>
              <a:solidFill>
                <a:srgbClr val="102A73"/>
              </a:solidFill>
              <a:latin typeface="Arial Black" panose="020B0A04020102020204" pitchFamily="34" charset="0"/>
            </a:endParaRPr>
          </a:p>
        </p:txBody>
      </p:sp>
      <p:sp>
        <p:nvSpPr>
          <p:cNvPr id="9" name="Title 1">
            <a:extLst>
              <a:ext uri="{FF2B5EF4-FFF2-40B4-BE49-F238E27FC236}">
                <a16:creationId xmlns:a16="http://schemas.microsoft.com/office/drawing/2014/main" id="{B3C830FB-6A84-7A40-A262-26C4832FD198}"/>
              </a:ext>
            </a:extLst>
          </p:cNvPr>
          <p:cNvSpPr txBox="1">
            <a:spLocks/>
          </p:cNvSpPr>
          <p:nvPr/>
        </p:nvSpPr>
        <p:spPr>
          <a:xfrm>
            <a:off x="373578" y="4968167"/>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Nonsense</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7" name="Arc 6"/>
          <p:cNvSpPr/>
          <p:nvPr/>
        </p:nvSpPr>
        <p:spPr>
          <a:xfrm rot="2543067">
            <a:off x="2321742" y="2999771"/>
            <a:ext cx="1143972" cy="2019388"/>
          </a:xfrm>
          <a:prstGeom prst="arc">
            <a:avLst>
              <a:gd name="adj1" fmla="val 17201850"/>
              <a:gd name="adj2" fmla="val 3324462"/>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12" name="Title 1">
            <a:extLst>
              <a:ext uri="{FF2B5EF4-FFF2-40B4-BE49-F238E27FC236}">
                <a16:creationId xmlns:a16="http://schemas.microsoft.com/office/drawing/2014/main" id="{B3C830FB-6A84-7A40-A262-26C4832FD198}"/>
              </a:ext>
            </a:extLst>
          </p:cNvPr>
          <p:cNvSpPr txBox="1">
            <a:spLocks/>
          </p:cNvSpPr>
          <p:nvPr/>
        </p:nvSpPr>
        <p:spPr>
          <a:xfrm>
            <a:off x="3343576" y="2602238"/>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Clear link</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3" name="Title 1">
            <a:extLst>
              <a:ext uri="{FF2B5EF4-FFF2-40B4-BE49-F238E27FC236}">
                <a16:creationId xmlns:a16="http://schemas.microsoft.com/office/drawing/2014/main" id="{B3C830FB-6A84-7A40-A262-26C4832FD198}"/>
              </a:ext>
            </a:extLst>
          </p:cNvPr>
          <p:cNvSpPr txBox="1">
            <a:spLocks/>
          </p:cNvSpPr>
          <p:nvPr/>
        </p:nvSpPr>
        <p:spPr>
          <a:xfrm>
            <a:off x="8060564"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Scale</a:t>
            </a:r>
            <a:endParaRPr lang="en-US" sz="3200" b="1" dirty="0">
              <a:ln w="22225">
                <a:noFill/>
                <a:prstDash val="solid"/>
              </a:ln>
              <a:solidFill>
                <a:srgbClr val="102A73"/>
              </a:solidFill>
              <a:latin typeface="Arial Black" panose="020B0A04020102020204" pitchFamily="34" charset="0"/>
            </a:endParaRP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7286171" y="2795981"/>
            <a:ext cx="3872979"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Tuning number of input nodes</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6" name="Title 1">
            <a:extLst>
              <a:ext uri="{FF2B5EF4-FFF2-40B4-BE49-F238E27FC236}">
                <a16:creationId xmlns:a16="http://schemas.microsoft.com/office/drawing/2014/main" id="{B3C830FB-6A84-7A40-A262-26C4832FD198}"/>
              </a:ext>
            </a:extLst>
          </p:cNvPr>
          <p:cNvSpPr txBox="1">
            <a:spLocks/>
          </p:cNvSpPr>
          <p:nvPr/>
        </p:nvSpPr>
        <p:spPr>
          <a:xfrm>
            <a:off x="7286171" y="4731336"/>
            <a:ext cx="4227286"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High-throughput</a:t>
            </a:r>
          </a:p>
        </p:txBody>
      </p:sp>
    </p:spTree>
    <p:custDataLst>
      <p:tags r:id="rId1"/>
    </p:custDataLst>
    <p:extLst>
      <p:ext uri="{BB962C8B-B14F-4D97-AF65-F5344CB8AC3E}">
        <p14:creationId xmlns:p14="http://schemas.microsoft.com/office/powerpoint/2010/main" val="1816804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7" grpId="0" animBg="1"/>
      <p:bldP spid="12" grpId="0"/>
      <p:bldP spid="13" grpId="0"/>
      <p:bldP spid="14"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23</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2501885" y="3062876"/>
            <a:ext cx="7353316" cy="10156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n w="22225">
                  <a:noFill/>
                  <a:prstDash val="solid"/>
                </a:ln>
                <a:solidFill>
                  <a:srgbClr val="102A73"/>
                </a:solidFill>
                <a:latin typeface="Arial Black" panose="020B0A04020102020204" pitchFamily="34" charset="0"/>
              </a:rPr>
              <a:t>Results</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119168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24</a:t>
            </a:fld>
            <a:endParaRPr lang="en-IE"/>
          </a:p>
        </p:txBody>
      </p:sp>
      <p:sp>
        <p:nvSpPr>
          <p:cNvPr id="4"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CC9DF3-A57B-4383-B029-339E20DB8691}" type="slidenum">
              <a:rPr lang="en-IE" smtClean="0"/>
              <a:pPr/>
              <a:t>24</a:t>
            </a:fld>
            <a:endParaRPr lang="en-IE"/>
          </a:p>
        </p:txBody>
      </p:sp>
      <p:pic>
        <p:nvPicPr>
          <p:cNvPr id="5" name="Picture 2" descr="Icono de base de datos naranja (símbolo png)"/>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982200" y="2762020"/>
            <a:ext cx="1744394" cy="17443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miRWalk 2.0 available – miRNA Blog"/>
          <p:cNvPicPr>
            <a:picLocks noChangeAspect="1" noChangeArrowheads="1"/>
          </p:cNvPicPr>
          <p:nvPr/>
        </p:nvPicPr>
        <p:blipFill>
          <a:blip r:embed="rId4">
            <a:clrChange>
              <a:clrFrom>
                <a:srgbClr val="990303"/>
              </a:clrFrom>
              <a:clrTo>
                <a:srgbClr val="990303">
                  <a:alpha val="0"/>
                </a:srgbClr>
              </a:clrTo>
            </a:clrChang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117202" y="2666080"/>
            <a:ext cx="2411179" cy="6414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mirdb.org/images/banner.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5128" y="3585565"/>
            <a:ext cx="2215327" cy="620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5200754" y="4494732"/>
            <a:ext cx="2244075" cy="558402"/>
          </a:xfrm>
          <a:prstGeom prst="rect">
            <a:avLst/>
          </a:prstGeom>
        </p:spPr>
      </p:pic>
      <p:pic>
        <p:nvPicPr>
          <p:cNvPr id="12" name="Picture 2" descr="Resources | SGJlab"/>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212224"/>
            <a:ext cx="3590118" cy="285259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80000" y="2771143"/>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4" name="Rectangle 13"/>
          <p:cNvSpPr/>
          <p:nvPr/>
        </p:nvSpPr>
        <p:spPr>
          <a:xfrm>
            <a:off x="8586425" y="29109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5"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My own local database</a:t>
            </a:r>
            <a:endParaRPr lang="en-US" b="1" dirty="0">
              <a:ln w="22225">
                <a:noFill/>
                <a:prstDash val="solid"/>
              </a:ln>
              <a:solidFill>
                <a:srgbClr val="102A73"/>
              </a:solidFill>
              <a:latin typeface="Arial Black" panose="020B0A04020102020204" pitchFamily="34" charset="0"/>
            </a:endParaRPr>
          </a:p>
        </p:txBody>
      </p:sp>
      <p:pic>
        <p:nvPicPr>
          <p:cNvPr id="16" name="Picture 2" descr="Amazon RDS for MySQL – Amazon Web Services (AWS)"/>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9493127" y="1373459"/>
            <a:ext cx="2233467" cy="115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281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25</a:t>
            </a:fld>
            <a:endParaRPr lang="en-IE"/>
          </a:p>
        </p:txBody>
      </p:sp>
      <p:sp>
        <p:nvSpPr>
          <p:cNvPr id="4"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Tool to standardize gene names</a:t>
            </a:r>
            <a:endParaRPr lang="en-US" b="1" dirty="0">
              <a:ln w="22225">
                <a:noFill/>
                <a:prstDash val="solid"/>
              </a:ln>
              <a:solidFill>
                <a:srgbClr val="102A73"/>
              </a:solidFill>
              <a:latin typeface="Arial Black" panose="020B0A04020102020204" pitchFamily="34" charset="0"/>
            </a:endParaRPr>
          </a:p>
        </p:txBody>
      </p:sp>
      <p:pic>
        <p:nvPicPr>
          <p:cNvPr id="5" name="Picture 2" descr="Icono de base de datos naranja (símbolo png)"/>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26147" y="2436642"/>
            <a:ext cx="1744394" cy="17443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96306" y="4293050"/>
            <a:ext cx="2004075" cy="523220"/>
          </a:xfrm>
          <a:prstGeom prst="rect">
            <a:avLst/>
          </a:prstGeom>
          <a:noFill/>
        </p:spPr>
        <p:txBody>
          <a:bodyPr wrap="non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rPr>
              <a:t>Gene names</a:t>
            </a:r>
            <a:endParaRPr lang="en-US" sz="2800" b="0" cap="none" spc="0" dirty="0" smtClean="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5344567" y="24366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pic>
        <p:nvPicPr>
          <p:cNvPr id="1026" name="Picture 2" descr="NCBI (@NCBI)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073" y="1774139"/>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8" name="Arc 7"/>
          <p:cNvSpPr/>
          <p:nvPr/>
        </p:nvSpPr>
        <p:spPr>
          <a:xfrm rot="5400000">
            <a:off x="4164062" y="1685902"/>
            <a:ext cx="3736478" cy="5604418"/>
          </a:xfrm>
          <a:prstGeom prst="arc">
            <a:avLst>
              <a:gd name="adj1" fmla="val 16249241"/>
              <a:gd name="adj2" fmla="val 4862165"/>
            </a:avLst>
          </a:prstGeom>
          <a:ln w="101600">
            <a:solidFill>
              <a:srgbClr val="102A7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pic>
        <p:nvPicPr>
          <p:cNvPr id="10" name="Picture 6" descr="Python (programming languag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2449" y="1846117"/>
            <a:ext cx="997821" cy="99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99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Paper miner</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26</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Quick scan of literature</a:t>
            </a:r>
          </a:p>
          <a:p>
            <a:pPr>
              <a:lnSpc>
                <a:spcPct val="110000"/>
              </a:lnSpc>
            </a:pPr>
            <a:r>
              <a:rPr lang="en-US" sz="3600" b="1" dirty="0" smtClean="0">
                <a:solidFill>
                  <a:schemeClr val="tx2">
                    <a:lumMod val="75000"/>
                  </a:schemeClr>
                </a:solidFill>
              </a:rPr>
              <a:t>Selecting the best papers</a:t>
            </a:r>
          </a:p>
          <a:p>
            <a:pPr lvl="1">
              <a:lnSpc>
                <a:spcPct val="110000"/>
              </a:lnSpc>
            </a:pPr>
            <a:r>
              <a:rPr lang="en-US" sz="3200" b="1" dirty="0" smtClean="0">
                <a:solidFill>
                  <a:schemeClr val="tx2">
                    <a:lumMod val="75000"/>
                  </a:schemeClr>
                </a:solidFill>
              </a:rPr>
              <a:t>Novelty (year)</a:t>
            </a:r>
          </a:p>
          <a:p>
            <a:pPr lvl="1">
              <a:lnSpc>
                <a:spcPct val="110000"/>
              </a:lnSpc>
            </a:pPr>
            <a:r>
              <a:rPr lang="en-US" sz="3200" b="1" dirty="0" smtClean="0">
                <a:solidFill>
                  <a:schemeClr val="tx2">
                    <a:lumMod val="75000"/>
                  </a:schemeClr>
                </a:solidFill>
              </a:rPr>
              <a:t>Relevance (number of citations)</a:t>
            </a:r>
          </a:p>
          <a:p>
            <a:pPr>
              <a:lnSpc>
                <a:spcPct val="110000"/>
              </a:lnSpc>
            </a:pPr>
            <a:endParaRPr lang="en-US" sz="3600" b="1" dirty="0">
              <a:solidFill>
                <a:schemeClr val="tx2">
                  <a:lumMod val="75000"/>
                </a:schemeClr>
              </a:solidFill>
              <a:latin typeface="+mn-lt"/>
            </a:endParaRPr>
          </a:p>
        </p:txBody>
      </p:sp>
      <p:sp>
        <p:nvSpPr>
          <p:cNvPr id="9" name="Rectangle 8"/>
          <p:cNvSpPr/>
          <p:nvPr/>
        </p:nvSpPr>
        <p:spPr>
          <a:xfrm>
            <a:off x="8793473" y="5505689"/>
            <a:ext cx="2006447" cy="671274"/>
          </a:xfrm>
          <a:prstGeom prst="rect">
            <a:avLst/>
          </a:prstGeom>
        </p:spPr>
        <p:txBody>
          <a:bodyPr wrap="none">
            <a:spAutoFit/>
          </a:bodyPr>
          <a:lstStyle/>
          <a:p>
            <a:pPr>
              <a:lnSpc>
                <a:spcPct val="110000"/>
              </a:lnSpc>
            </a:pPr>
            <a:r>
              <a:rPr lang="en-US" sz="3600" b="1" dirty="0" smtClean="0">
                <a:solidFill>
                  <a:schemeClr val="tx2">
                    <a:lumMod val="75000"/>
                  </a:schemeClr>
                </a:solidFill>
              </a:rPr>
              <a:t>App Note</a:t>
            </a:r>
            <a:endParaRPr lang="en-US" sz="3600" b="1" dirty="0">
              <a:solidFill>
                <a:schemeClr val="tx2">
                  <a:lumMod val="75000"/>
                </a:schemeClr>
              </a:solidFill>
            </a:endParaRPr>
          </a:p>
        </p:txBody>
      </p:sp>
      <p:grpSp>
        <p:nvGrpSpPr>
          <p:cNvPr id="7" name="Group 6"/>
          <p:cNvGrpSpPr/>
          <p:nvPr/>
        </p:nvGrpSpPr>
        <p:grpSpPr>
          <a:xfrm>
            <a:off x="7758346" y="233985"/>
            <a:ext cx="4076700" cy="4146550"/>
            <a:chOff x="4381500" y="1257300"/>
            <a:chExt cx="5314950" cy="5099050"/>
          </a:xfrm>
        </p:grpSpPr>
        <p:pic>
          <p:nvPicPr>
            <p:cNvPr id="10" name="Picture 4" descr="How to Read and Understand Hard Scientific Papers | GoldB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1257300"/>
              <a:ext cx="5314950" cy="50990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2" descr="Cave, dig, mine, pickaxe, tool, work icon - Download on Iconfinde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53050" y="1865312"/>
              <a:ext cx="3883024" cy="3883025"/>
            </a:xfrm>
            <a:prstGeom prst="rect">
              <a:avLst/>
            </a:prstGeom>
            <a:noFill/>
            <a:ln>
              <a:noFill/>
            </a:ln>
          </p:spPr>
        </p:pic>
      </p:grpSp>
    </p:spTree>
    <p:extLst>
      <p:ext uri="{BB962C8B-B14F-4D97-AF65-F5344CB8AC3E}">
        <p14:creationId xmlns:p14="http://schemas.microsoft.com/office/powerpoint/2010/main" val="591931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73388"/>
          <a:stretch/>
        </p:blipFill>
        <p:spPr bwMode="auto">
          <a:xfrm>
            <a:off x="199554" y="3096905"/>
            <a:ext cx="1858157" cy="2009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6611" r="31102"/>
          <a:stretch/>
        </p:blipFill>
        <p:spPr bwMode="auto">
          <a:xfrm>
            <a:off x="4006716" y="3018631"/>
            <a:ext cx="3845222" cy="2009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70035"/>
          <a:stretch/>
        </p:blipFill>
        <p:spPr bwMode="auto">
          <a:xfrm>
            <a:off x="9930974" y="3071342"/>
            <a:ext cx="2092309" cy="200977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BCC9DF3-A57B-4383-B029-339E20DB8691}" type="slidenum">
              <a:rPr lang="en-IE" smtClean="0"/>
              <a:t>27</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199554" y="2623577"/>
            <a:ext cx="2296353"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smtClean="0">
                <a:ln w="22225">
                  <a:noFill/>
                  <a:prstDash val="solid"/>
                </a:ln>
                <a:solidFill>
                  <a:srgbClr val="002060"/>
                </a:solidFill>
                <a:latin typeface="Arial Black" panose="020B0A04020102020204" pitchFamily="34" charset="0"/>
              </a:rPr>
              <a:t>Pubmed</a:t>
            </a:r>
            <a:r>
              <a:rPr lang="en-US" sz="3200" b="1" dirty="0" smtClean="0">
                <a:ln w="22225">
                  <a:noFill/>
                  <a:prstDash val="solid"/>
                </a:ln>
                <a:solidFill>
                  <a:srgbClr val="002060"/>
                </a:solidFill>
                <a:latin typeface="Arial Black" panose="020B0A04020102020204" pitchFamily="34" charset="0"/>
              </a:rPr>
              <a:t> Query</a:t>
            </a:r>
            <a:endParaRPr lang="en-US" sz="3200" b="1" dirty="0">
              <a:ln w="22225">
                <a:noFill/>
                <a:prstDash val="solid"/>
              </a:ln>
              <a:solidFill>
                <a:srgbClr val="002060"/>
              </a:solidFill>
              <a:latin typeface="Arial Black" panose="020B0A04020102020204" pitchFamily="34" charset="0"/>
            </a:endParaRPr>
          </a:p>
        </p:txBody>
      </p:sp>
      <p:pic>
        <p:nvPicPr>
          <p:cNvPr id="11" name="Picture 10"/>
          <p:cNvPicPr>
            <a:picLocks noChangeAspect="1"/>
          </p:cNvPicPr>
          <p:nvPr/>
        </p:nvPicPr>
        <p:blipFill>
          <a:blip r:embed="rId3"/>
          <a:stretch>
            <a:fillRect/>
          </a:stretch>
        </p:blipFill>
        <p:spPr>
          <a:xfrm>
            <a:off x="4282938" y="1315745"/>
            <a:ext cx="3569000" cy="3902079"/>
          </a:xfrm>
          <a:prstGeom prst="rect">
            <a:avLst/>
          </a:prstGeom>
          <a:solidFill>
            <a:srgbClr val="FFFFFF">
              <a:shade val="85000"/>
            </a:srgbClr>
          </a:solidFill>
          <a:ln w="101600" cap="sq">
            <a:solidFill>
              <a:srgbClr val="FDFDFD"/>
            </a:solidFill>
            <a:miter lim="800000"/>
          </a:ln>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9" name="Title 1">
            <a:extLst>
              <a:ext uri="{FF2B5EF4-FFF2-40B4-BE49-F238E27FC236}">
                <a16:creationId xmlns:a16="http://schemas.microsoft.com/office/drawing/2014/main" id="{B3C830FB-6A84-7A40-A262-26C4832FD198}"/>
              </a:ext>
            </a:extLst>
          </p:cNvPr>
          <p:cNvSpPr txBox="1">
            <a:spLocks/>
          </p:cNvSpPr>
          <p:nvPr/>
        </p:nvSpPr>
        <p:spPr>
          <a:xfrm>
            <a:off x="5929327" y="1419241"/>
            <a:ext cx="4001647"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Year publication</a:t>
            </a:r>
            <a:endParaRPr lang="en-US" sz="2800" b="1" dirty="0">
              <a:ln w="22225">
                <a:noFill/>
                <a:prstDash val="solid"/>
              </a:ln>
              <a:solidFill>
                <a:srgbClr val="002060"/>
              </a:solidFill>
              <a:latin typeface="Arial Black" panose="020B0A04020102020204" pitchFamily="34" charset="0"/>
            </a:endParaRPr>
          </a:p>
        </p:txBody>
      </p:sp>
      <p:pic>
        <p:nvPicPr>
          <p:cNvPr id="4" name="Picture 2" descr="NCBI (@NCBI) / Twitte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5882" y="904614"/>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B3C830FB-6A84-7A40-A262-26C4832FD198}"/>
              </a:ext>
            </a:extLst>
          </p:cNvPr>
          <p:cNvSpPr txBox="1">
            <a:spLocks/>
          </p:cNvSpPr>
          <p:nvPr/>
        </p:nvSpPr>
        <p:spPr>
          <a:xfrm>
            <a:off x="5980553" y="2094877"/>
            <a:ext cx="4753096"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Number of citations</a:t>
            </a:r>
            <a:endParaRPr lang="en-US" sz="2800" b="1" dirty="0">
              <a:ln w="22225">
                <a:noFill/>
                <a:prstDash val="solid"/>
              </a:ln>
              <a:solidFill>
                <a:srgbClr val="002060"/>
              </a:solidFill>
              <a:latin typeface="Arial Black" panose="020B0A04020102020204" pitchFamily="34" charset="0"/>
            </a:endParaRPr>
          </a:p>
        </p:txBody>
      </p:sp>
      <p:sp>
        <p:nvSpPr>
          <p:cNvPr id="13" name="Rectangle 12"/>
          <p:cNvSpPr/>
          <p:nvPr/>
        </p:nvSpPr>
        <p:spPr>
          <a:xfrm>
            <a:off x="199554" y="5756646"/>
            <a:ext cx="10773246" cy="830997"/>
          </a:xfrm>
          <a:prstGeom prst="rect">
            <a:avLst/>
          </a:prstGeom>
        </p:spPr>
        <p:txBody>
          <a:bodyPr wrap="square">
            <a:spAutoFit/>
          </a:bodyPr>
          <a:lstStyle/>
          <a:p>
            <a:r>
              <a:rPr lang="en-IE" sz="2400" dirty="0">
                <a:latin typeface="Arial" panose="020B0604020202020204" pitchFamily="34" charset="0"/>
                <a:cs typeface="Arial" panose="020B0604020202020204" pitchFamily="34" charset="0"/>
              </a:rPr>
              <a:t>("database"[Title] OR "repository"[Title] OR "dataset"[Title]) AND ("miRNA"[Title] OR "microRNA"[Title] OR "micro RNA"[Title])</a:t>
            </a: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5092209" y="4358927"/>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002060"/>
                </a:solidFill>
                <a:latin typeface="Arial Black" panose="020B0A04020102020204" pitchFamily="34" charset="0"/>
              </a:rPr>
              <a:t>Selection of the articles</a:t>
            </a:r>
            <a:endParaRPr lang="en-US" sz="3200" b="1" dirty="0">
              <a:ln w="22225">
                <a:noFill/>
                <a:prstDash val="solid"/>
              </a:ln>
              <a:solidFill>
                <a:srgbClr val="002060"/>
              </a:solidFill>
              <a:latin typeface="Arial Black" panose="020B0A04020102020204" pitchFamily="34" charset="0"/>
            </a:endParaRPr>
          </a:p>
        </p:txBody>
      </p:sp>
      <p:sp>
        <p:nvSpPr>
          <p:cNvPr id="15" name="Title 1">
            <a:extLst>
              <a:ext uri="{FF2B5EF4-FFF2-40B4-BE49-F238E27FC236}">
                <a16:creationId xmlns:a16="http://schemas.microsoft.com/office/drawing/2014/main" id="{B3C830FB-6A84-7A40-A262-26C4832FD198}"/>
              </a:ext>
            </a:extLst>
          </p:cNvPr>
          <p:cNvSpPr txBox="1">
            <a:spLocks/>
          </p:cNvSpPr>
          <p:nvPr/>
        </p:nvSpPr>
        <p:spPr>
          <a:xfrm>
            <a:off x="9013962" y="3568819"/>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n w="22225">
                  <a:noFill/>
                  <a:prstDash val="solid"/>
                </a:ln>
                <a:solidFill>
                  <a:srgbClr val="002060"/>
                </a:solidFill>
                <a:latin typeface="Arial Black" panose="020B0A04020102020204" pitchFamily="34" charset="0"/>
              </a:rPr>
              <a:t>List of “best” articles</a:t>
            </a:r>
            <a:endParaRPr lang="en-US" sz="3200" b="1" dirty="0">
              <a:ln w="22225">
                <a:noFill/>
                <a:prstDash val="solid"/>
              </a:ln>
              <a:solidFill>
                <a:srgbClr val="002060"/>
              </a:solidFill>
              <a:latin typeface="Arial Black" panose="020B0A04020102020204" pitchFamily="34" charset="0"/>
            </a:endParaRPr>
          </a:p>
        </p:txBody>
      </p:sp>
      <p:sp>
        <p:nvSpPr>
          <p:cNvPr id="16" name="Down Arrow 15"/>
          <p:cNvSpPr/>
          <p:nvPr/>
        </p:nvSpPr>
        <p:spPr>
          <a:xfrm>
            <a:off x="6210300" y="3096905"/>
            <a:ext cx="876300" cy="829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22401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grpId="1" nodeType="clickEffect">
                                  <p:stCondLst>
                                    <p:cond delay="0"/>
                                  </p:stCondLst>
                                  <p:childTnLst>
                                    <p:animEffect transition="out" filter="fade">
                                      <p:cBhvr>
                                        <p:cTn id="17" dur="1000"/>
                                        <p:tgtEl>
                                          <p:spTgt spid="13"/>
                                        </p:tgtEl>
                                      </p:cBhvr>
                                    </p:animEffect>
                                    <p:anim calcmode="lin" valueType="num">
                                      <p:cBhvr>
                                        <p:cTn id="18" dur="1000"/>
                                        <p:tgtEl>
                                          <p:spTgt spid="13"/>
                                        </p:tgtEl>
                                        <p:attrNameLst>
                                          <p:attrName>ppt_x</p:attrName>
                                        </p:attrNameLst>
                                      </p:cBhvr>
                                      <p:tavLst>
                                        <p:tav tm="0">
                                          <p:val>
                                            <p:strVal val="ppt_x"/>
                                          </p:val>
                                        </p:tav>
                                        <p:tav tm="100000">
                                          <p:val>
                                            <p:strVal val="ppt_x"/>
                                          </p:val>
                                        </p:tav>
                                      </p:tavLst>
                                    </p:anim>
                                    <p:anim calcmode="lin" valueType="num">
                                      <p:cBhvr>
                                        <p:cTn id="19" dur="1000"/>
                                        <p:tgtEl>
                                          <p:spTgt spid="13"/>
                                        </p:tgtEl>
                                        <p:attrNameLst>
                                          <p:attrName>ppt_y</p:attrName>
                                        </p:attrNameLst>
                                      </p:cBhvr>
                                      <p:tavLst>
                                        <p:tav tm="0">
                                          <p:val>
                                            <p:strVal val="ppt_y"/>
                                          </p:val>
                                        </p:tav>
                                        <p:tav tm="100000">
                                          <p:val>
                                            <p:strVal val="ppt_y+.1"/>
                                          </p:val>
                                        </p:tav>
                                      </p:tavLst>
                                    </p:anim>
                                    <p:set>
                                      <p:cBhvr>
                                        <p:cTn id="20" dur="1" fill="hold">
                                          <p:stCondLst>
                                            <p:cond delay="999"/>
                                          </p:stCondLst>
                                        </p:cTn>
                                        <p:tgtEl>
                                          <p:spTgt spid="1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P spid="13" grpId="0"/>
      <p:bldP spid="13" grpId="1"/>
      <p:bldP spid="14" grpId="0"/>
      <p:bldP spid="15" grpId="0"/>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28</a:t>
            </a:fld>
            <a:endParaRPr lang="en-IE"/>
          </a:p>
        </p:txBody>
      </p:sp>
      <p:pic>
        <p:nvPicPr>
          <p:cNvPr id="6" name="Picture 5"/>
          <p:cNvPicPr>
            <a:picLocks noChangeAspect="1"/>
          </p:cNvPicPr>
          <p:nvPr/>
        </p:nvPicPr>
        <p:blipFill>
          <a:blip r:embed="rId2"/>
          <a:stretch>
            <a:fillRect/>
          </a:stretch>
        </p:blipFill>
        <p:spPr>
          <a:xfrm>
            <a:off x="0" y="33107"/>
            <a:ext cx="12193546" cy="2481493"/>
          </a:xfrm>
          <a:prstGeom prst="rect">
            <a:avLst/>
          </a:prstGeom>
        </p:spPr>
      </p:pic>
      <p:sp>
        <p:nvSpPr>
          <p:cNvPr id="7" name="Rectangle 6"/>
          <p:cNvSpPr/>
          <p:nvPr/>
        </p:nvSpPr>
        <p:spPr>
          <a:xfrm>
            <a:off x="9752054" y="33107"/>
            <a:ext cx="2439946"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0" y="365125"/>
            <a:ext cx="12192000" cy="4730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8"/>
          <p:cNvSpPr/>
          <p:nvPr/>
        </p:nvSpPr>
        <p:spPr>
          <a:xfrm>
            <a:off x="0" y="838200"/>
            <a:ext cx="12192000" cy="16764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 name="Content Placeholder 4"/>
          <p:cNvPicPr>
            <a:picLocks noChangeAspect="1"/>
          </p:cNvPicPr>
          <p:nvPr/>
        </p:nvPicPr>
        <p:blipFill>
          <a:blip r:embed="rId3"/>
          <a:stretch>
            <a:fillRect/>
          </a:stretch>
        </p:blipFill>
        <p:spPr>
          <a:xfrm>
            <a:off x="346568" y="2649537"/>
            <a:ext cx="5229955" cy="3896269"/>
          </a:xfrm>
          <a:prstGeom prst="rect">
            <a:avLst/>
          </a:prstGeom>
        </p:spPr>
      </p:pic>
      <p:pic>
        <p:nvPicPr>
          <p:cNvPr id="13" name="Picture 12"/>
          <p:cNvPicPr>
            <a:picLocks noChangeAspect="1"/>
          </p:cNvPicPr>
          <p:nvPr/>
        </p:nvPicPr>
        <p:blipFill>
          <a:blip r:embed="rId4"/>
          <a:stretch>
            <a:fillRect/>
          </a:stretch>
        </p:blipFill>
        <p:spPr>
          <a:xfrm>
            <a:off x="5814438" y="2693987"/>
            <a:ext cx="5592323" cy="3617913"/>
          </a:xfrm>
          <a:prstGeom prst="rect">
            <a:avLst/>
          </a:prstGeom>
        </p:spPr>
      </p:pic>
    </p:spTree>
    <p:extLst>
      <p:ext uri="{BB962C8B-B14F-4D97-AF65-F5344CB8AC3E}">
        <p14:creationId xmlns:p14="http://schemas.microsoft.com/office/powerpoint/2010/main" val="3040495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Immediate future work</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29</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200" b="1" dirty="0" smtClean="0">
                <a:solidFill>
                  <a:schemeClr val="tx2">
                    <a:lumMod val="75000"/>
                  </a:schemeClr>
                </a:solidFill>
                <a:latin typeface="+mn-lt"/>
              </a:rPr>
              <a:t>Use Paper miner to select the literature of Networking on microRNA</a:t>
            </a:r>
          </a:p>
          <a:p>
            <a:pPr>
              <a:lnSpc>
                <a:spcPct val="110000"/>
              </a:lnSpc>
            </a:pPr>
            <a:r>
              <a:rPr lang="en-US" sz="3200" b="1" dirty="0" smtClean="0">
                <a:solidFill>
                  <a:schemeClr val="tx2">
                    <a:lumMod val="75000"/>
                  </a:schemeClr>
                </a:solidFill>
              </a:rPr>
              <a:t>Evaluate the strengths and weaknesses on a measurable way (Publication)</a:t>
            </a:r>
          </a:p>
          <a:p>
            <a:pPr>
              <a:lnSpc>
                <a:spcPct val="110000"/>
              </a:lnSpc>
            </a:pPr>
            <a:r>
              <a:rPr lang="en-US" sz="3200" b="1" dirty="0" smtClean="0">
                <a:solidFill>
                  <a:schemeClr val="tx2">
                    <a:lumMod val="75000"/>
                  </a:schemeClr>
                </a:solidFill>
                <a:latin typeface="+mn-lt"/>
              </a:rPr>
              <a:t>Design of the inputs and rules for the network</a:t>
            </a:r>
          </a:p>
          <a:p>
            <a:pPr>
              <a:lnSpc>
                <a:spcPct val="110000"/>
              </a:lnSpc>
            </a:pPr>
            <a:r>
              <a:rPr lang="en-US" sz="3200" b="1" dirty="0" smtClean="0">
                <a:solidFill>
                  <a:schemeClr val="tx2">
                    <a:lumMod val="75000"/>
                  </a:schemeClr>
                </a:solidFill>
                <a:latin typeface="+mn-lt"/>
              </a:rPr>
              <a:t>Construction of the network</a:t>
            </a:r>
            <a:endParaRPr lang="en-US" sz="3200" b="1" dirty="0">
              <a:solidFill>
                <a:schemeClr val="tx2">
                  <a:lumMod val="75000"/>
                </a:schemeClr>
              </a:solidFill>
              <a:latin typeface="+mn-lt"/>
            </a:endParaRPr>
          </a:p>
        </p:txBody>
      </p:sp>
    </p:spTree>
    <p:extLst>
      <p:ext uri="{BB962C8B-B14F-4D97-AF65-F5344CB8AC3E}">
        <p14:creationId xmlns:p14="http://schemas.microsoft.com/office/powerpoint/2010/main" val="2275593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9DAE-A647-B341-9532-F8A64C98A445}"/>
              </a:ext>
            </a:extLst>
          </p:cNvPr>
          <p:cNvSpPr>
            <a:spLocks noGrp="1"/>
          </p:cNvSpPr>
          <p:nvPr>
            <p:ph type="ctrTitle"/>
          </p:nvPr>
        </p:nvSpPr>
        <p:spPr>
          <a:xfrm>
            <a:off x="831850" y="2320484"/>
            <a:ext cx="8573407" cy="1761089"/>
          </a:xfrm>
        </p:spPr>
        <p:txBody>
          <a:bodyPr>
            <a:noAutofit/>
          </a:bodyPr>
          <a:lstStyle/>
          <a:p>
            <a:r>
              <a:rPr lang="en-US" sz="3600" dirty="0"/>
              <a:t>Computational approaches for the therapeutic target discovery to </a:t>
            </a:r>
            <a:r>
              <a:rPr lang="en-US" sz="3600" dirty="0" err="1" smtClean="0"/>
              <a:t>ame-liorate</a:t>
            </a:r>
            <a:r>
              <a:rPr lang="en-US" sz="3600" dirty="0" smtClean="0"/>
              <a:t> </a:t>
            </a:r>
            <a:r>
              <a:rPr lang="en-US" sz="3600" dirty="0"/>
              <a:t>muscle </a:t>
            </a:r>
            <a:r>
              <a:rPr lang="en-US" sz="3600" dirty="0" smtClean="0"/>
              <a:t>wasting during </a:t>
            </a:r>
            <a:r>
              <a:rPr lang="en-US" sz="3600" dirty="0"/>
              <a:t>aging and disease </a:t>
            </a:r>
            <a:endParaRPr lang="en-US" dirty="0"/>
          </a:p>
        </p:txBody>
      </p:sp>
      <p:sp>
        <p:nvSpPr>
          <p:cNvPr id="4" name="Text Placeholder 3"/>
          <p:cNvSpPr>
            <a:spLocks noGrp="1"/>
          </p:cNvSpPr>
          <p:nvPr>
            <p:ph type="body" idx="10"/>
          </p:nvPr>
        </p:nvSpPr>
        <p:spPr/>
        <p:txBody>
          <a:bodyPr/>
          <a:lstStyle/>
          <a:p>
            <a:endParaRPr lang="en-IE"/>
          </a:p>
        </p:txBody>
      </p:sp>
      <p:sp>
        <p:nvSpPr>
          <p:cNvPr id="5" name="Text Placeholder 2">
            <a:extLst>
              <a:ext uri="{FF2B5EF4-FFF2-40B4-BE49-F238E27FC236}">
                <a16:creationId xmlns:a16="http://schemas.microsoft.com/office/drawing/2014/main" id="{63484C67-77FE-694E-A030-A92899E0BB39}"/>
              </a:ext>
            </a:extLst>
          </p:cNvPr>
          <p:cNvSpPr txBox="1">
            <a:spLocks/>
          </p:cNvSpPr>
          <p:nvPr/>
        </p:nvSpPr>
        <p:spPr>
          <a:xfrm>
            <a:off x="4109623" y="5355200"/>
            <a:ext cx="7689574" cy="115720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smtClean="0"/>
              <a:t>M.Sc. Karen Guerrero Vazquez</a:t>
            </a:r>
          </a:p>
          <a:p>
            <a:pPr algn="r"/>
            <a:r>
              <a:rPr lang="en-US" dirty="0" smtClean="0"/>
              <a:t>Dr. </a:t>
            </a:r>
            <a:r>
              <a:rPr lang="en-US" dirty="0" err="1" smtClean="0"/>
              <a:t>Katarzyna</a:t>
            </a:r>
            <a:r>
              <a:rPr lang="en-US" dirty="0" smtClean="0"/>
              <a:t> </a:t>
            </a:r>
            <a:r>
              <a:rPr lang="en-US" dirty="0" err="1" smtClean="0"/>
              <a:t>Whysall</a:t>
            </a:r>
            <a:endParaRPr lang="en-US" dirty="0" smtClean="0"/>
          </a:p>
          <a:p>
            <a:pPr algn="r"/>
            <a:r>
              <a:rPr lang="en-US" dirty="0" smtClean="0"/>
              <a:t>Dr. </a:t>
            </a:r>
            <a:r>
              <a:rPr lang="en-US" dirty="0" err="1" smtClean="0"/>
              <a:t>Pilib</a:t>
            </a:r>
            <a:r>
              <a:rPr lang="en-US" dirty="0" smtClean="0"/>
              <a:t> O </a:t>
            </a:r>
            <a:r>
              <a:rPr lang="en-US" dirty="0" err="1" smtClean="0"/>
              <a:t>Broin</a:t>
            </a:r>
            <a:endParaRPr lang="en-US" dirty="0" smtClean="0"/>
          </a:p>
          <a:p>
            <a:endParaRPr lang="en-US" dirty="0"/>
          </a:p>
        </p:txBody>
      </p:sp>
    </p:spTree>
    <p:extLst>
      <p:ext uri="{BB962C8B-B14F-4D97-AF65-F5344CB8AC3E}">
        <p14:creationId xmlns:p14="http://schemas.microsoft.com/office/powerpoint/2010/main" val="3129705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A2F1-9B04-F941-94F5-6C92832DA8D3}"/>
              </a:ext>
            </a:extLst>
          </p:cNvPr>
          <p:cNvSpPr>
            <a:spLocks noGrp="1"/>
          </p:cNvSpPr>
          <p:nvPr>
            <p:ph type="ctrTitle"/>
          </p:nvPr>
        </p:nvSpPr>
        <p:spPr/>
        <p:txBody>
          <a:bodyPr/>
          <a:lstStyle/>
          <a:p>
            <a:r>
              <a:rPr lang="en-IE" dirty="0"/>
              <a:t>Acknowledgements</a:t>
            </a:r>
            <a:endParaRPr lang="en-US" dirty="0"/>
          </a:p>
        </p:txBody>
      </p:sp>
      <p:sp>
        <p:nvSpPr>
          <p:cNvPr id="3" name="Text Placeholder 2">
            <a:extLst>
              <a:ext uri="{FF2B5EF4-FFF2-40B4-BE49-F238E27FC236}">
                <a16:creationId xmlns:a16="http://schemas.microsoft.com/office/drawing/2014/main" id="{E9801308-108F-6041-A4EC-35646A31AF6E}"/>
              </a:ext>
            </a:extLst>
          </p:cNvPr>
          <p:cNvSpPr>
            <a:spLocks noGrp="1"/>
          </p:cNvSpPr>
          <p:nvPr>
            <p:ph type="body" idx="10"/>
          </p:nvPr>
        </p:nvSpPr>
        <p:spPr/>
        <p:txBody>
          <a:bodyPr/>
          <a:lstStyle/>
          <a:p>
            <a:r>
              <a:rPr lang="en-US" dirty="0"/>
              <a:t>This presentation has emanated from research conducted with the financial support of Science Foundation Ireland under Grant number [18/CRT/6214 ]</a:t>
            </a:r>
          </a:p>
        </p:txBody>
      </p:sp>
    </p:spTree>
    <p:extLst>
      <p:ext uri="{BB962C8B-B14F-4D97-AF65-F5344CB8AC3E}">
        <p14:creationId xmlns:p14="http://schemas.microsoft.com/office/powerpoint/2010/main" val="801441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The Best Kept Secret to Aging Strong in Malaysia"/>
          <p:cNvPicPr>
            <a:picLocks noChangeAspect="1" noChangeArrowheads="1"/>
          </p:cNvPicPr>
          <p:nvPr/>
        </p:nvPicPr>
        <p:blipFill rotWithShape="1">
          <a:blip r:embed="rId3">
            <a:extLst>
              <a:ext uri="{28A0092B-C50C-407E-A947-70E740481C1C}">
                <a14:useLocalDpi xmlns:a14="http://schemas.microsoft.com/office/drawing/2010/main" val="0"/>
              </a:ext>
            </a:extLst>
          </a:blip>
          <a:srcRect t="8000" b="8308"/>
          <a:stretch/>
        </p:blipFill>
        <p:spPr bwMode="auto">
          <a:xfrm>
            <a:off x="1055077" y="-7025"/>
            <a:ext cx="10269415" cy="686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056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a:bodyPr>
          <a:lstStyle/>
          <a:p>
            <a:pPr>
              <a:lnSpc>
                <a:spcPct val="200000"/>
              </a:lnSpc>
            </a:pP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pic>
        <p:nvPicPr>
          <p:cNvPr id="2050" name="Picture 2" descr="Understanding of sarcopenia: from definition to therapeutic strategies |  SpringerLi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458" y="75027"/>
            <a:ext cx="6524625" cy="6477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11722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C830FB-6A84-7A40-A262-26C4832FD198}"/>
              </a:ext>
            </a:extLst>
          </p:cNvPr>
          <p:cNvSpPr txBox="1">
            <a:spLocks/>
          </p:cNvSpPr>
          <p:nvPr/>
        </p:nvSpPr>
        <p:spPr>
          <a:xfrm>
            <a:off x="3814199" y="4738494"/>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Micro-RNA</a:t>
            </a:r>
            <a:endParaRPr lang="en-US" b="1" dirty="0">
              <a:ln w="22225">
                <a:noFill/>
                <a:prstDash val="solid"/>
              </a:ln>
              <a:solidFill>
                <a:srgbClr val="102A73"/>
              </a:solidFill>
              <a:latin typeface="Arial Black" panose="020B0A04020102020204" pitchFamily="34" charset="0"/>
            </a:endParaRPr>
          </a:p>
        </p:txBody>
      </p:sp>
      <p:pic>
        <p:nvPicPr>
          <p:cNvPr id="4" name="Picture 2" descr="https://cdn.the-scientist.com/assets/articleNo/69604/aImg/44803/42271-ts-mirna-for-cancer-therapeutics-webinar-banner-jp800x560-m.png"/>
          <p:cNvPicPr>
            <a:picLocks noChangeAspect="1" noChangeArrowheads="1"/>
          </p:cNvPicPr>
          <p:nvPr/>
        </p:nvPicPr>
        <p:blipFill rotWithShape="1">
          <a:blip r:embed="rId3">
            <a:duotone>
              <a:prstClr val="black"/>
              <a:srgbClr val="D542EE">
                <a:tint val="45000"/>
                <a:satMod val="400000"/>
              </a:srgbClr>
            </a:duotone>
            <a:extLst>
              <a:ext uri="{BEBA8EAE-BF5A-486C-A8C5-ECC9F3942E4B}">
                <a14:imgProps xmlns:a14="http://schemas.microsoft.com/office/drawing/2010/main">
                  <a14:imgLayer r:embed="rId4">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2414637" flipV="1">
            <a:off x="2877799" y="1654281"/>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6350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a:bodyPr>
          <a:lstStyle/>
          <a:p>
            <a:pPr>
              <a:lnSpc>
                <a:spcPct val="200000"/>
              </a:lnSpc>
            </a:pPr>
            <a:r>
              <a:rPr lang="en-US" sz="3600" b="1" dirty="0" smtClean="0">
                <a:solidFill>
                  <a:schemeClr val="tx2">
                    <a:lumMod val="75000"/>
                  </a:schemeClr>
                </a:solidFill>
                <a:latin typeface="+mn-lt"/>
              </a:rPr>
              <a:t>non-coding </a:t>
            </a:r>
            <a:r>
              <a:rPr lang="en-US" sz="3600" b="1" dirty="0">
                <a:solidFill>
                  <a:schemeClr val="tx2">
                    <a:lumMod val="75000"/>
                  </a:schemeClr>
                </a:solidFill>
                <a:latin typeface="+mn-lt"/>
              </a:rPr>
              <a:t>RNAs </a:t>
            </a:r>
            <a:endParaRPr lang="en-US" sz="3600" b="1" dirty="0" smtClean="0">
              <a:solidFill>
                <a:schemeClr val="tx2">
                  <a:lumMod val="75000"/>
                </a:schemeClr>
              </a:solidFill>
              <a:latin typeface="+mn-lt"/>
            </a:endParaRPr>
          </a:p>
          <a:p>
            <a:pPr>
              <a:lnSpc>
                <a:spcPct val="200000"/>
              </a:lnSpc>
            </a:pPr>
            <a:r>
              <a:rPr lang="en-US" sz="3600" b="1" dirty="0">
                <a:solidFill>
                  <a:schemeClr val="tx2">
                    <a:lumMod val="75000"/>
                  </a:schemeClr>
                </a:solidFill>
                <a:latin typeface="+mn-lt"/>
              </a:rPr>
              <a:t>regulation of gene </a:t>
            </a:r>
            <a:r>
              <a:rPr lang="en-US" sz="3600" b="1" dirty="0" smtClean="0">
                <a:solidFill>
                  <a:schemeClr val="tx2">
                    <a:lumMod val="75000"/>
                  </a:schemeClr>
                </a:solidFill>
                <a:latin typeface="+mn-lt"/>
              </a:rPr>
              <a:t>expression</a:t>
            </a:r>
          </a:p>
          <a:p>
            <a:pPr>
              <a:lnSpc>
                <a:spcPct val="200000"/>
              </a:lnSpc>
            </a:pPr>
            <a:r>
              <a:rPr lang="en-US" sz="3600" b="1" dirty="0">
                <a:solidFill>
                  <a:schemeClr val="tx2">
                    <a:lumMod val="75000"/>
                  </a:schemeClr>
                </a:solidFill>
                <a:latin typeface="+mn-lt"/>
              </a:rPr>
              <a:t>14 and </a:t>
            </a:r>
            <a:r>
              <a:rPr lang="en-US" sz="3600" b="1" dirty="0" smtClean="0">
                <a:solidFill>
                  <a:schemeClr val="tx2">
                    <a:lumMod val="75000"/>
                  </a:schemeClr>
                </a:solidFill>
                <a:latin typeface="+mn-lt"/>
              </a:rPr>
              <a:t>33</a:t>
            </a:r>
            <a:r>
              <a:rPr lang="en-IE" sz="3600" b="1" dirty="0" smtClean="0">
                <a:solidFill>
                  <a:schemeClr val="tx2">
                    <a:lumMod val="75000"/>
                  </a:schemeClr>
                </a:solidFill>
                <a:latin typeface="+mn-lt"/>
              </a:rPr>
              <a:t> nucleotides</a:t>
            </a: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spTree>
    <p:custDataLst>
      <p:tags r:id="rId1"/>
    </p:custDataLst>
    <p:extLst>
      <p:ext uri="{BB962C8B-B14F-4D97-AF65-F5344CB8AC3E}">
        <p14:creationId xmlns:p14="http://schemas.microsoft.com/office/powerpoint/2010/main" val="2478056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Tree>
    <p:extLst>
      <p:ext uri="{BB962C8B-B14F-4D97-AF65-F5344CB8AC3E}">
        <p14:creationId xmlns:p14="http://schemas.microsoft.com/office/powerpoint/2010/main" val="3225569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
        <p:nvSpPr>
          <p:cNvPr id="4" name="Oval 3"/>
          <p:cNvSpPr/>
          <p:nvPr/>
        </p:nvSpPr>
        <p:spPr>
          <a:xfrm>
            <a:off x="4642338"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Oval 4"/>
          <p:cNvSpPr/>
          <p:nvPr/>
        </p:nvSpPr>
        <p:spPr>
          <a:xfrm>
            <a:off x="7671180"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Oval 5"/>
          <p:cNvSpPr/>
          <p:nvPr/>
        </p:nvSpPr>
        <p:spPr>
          <a:xfrm>
            <a:off x="9967886"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Oval 6"/>
          <p:cNvSpPr/>
          <p:nvPr/>
        </p:nvSpPr>
        <p:spPr>
          <a:xfrm>
            <a:off x="5506574"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8" name="Oval 7"/>
          <p:cNvSpPr/>
          <p:nvPr/>
        </p:nvSpPr>
        <p:spPr>
          <a:xfrm>
            <a:off x="7367798"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9" name="Oval 8"/>
          <p:cNvSpPr/>
          <p:nvPr/>
        </p:nvSpPr>
        <p:spPr>
          <a:xfrm>
            <a:off x="9229022"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4234968" y="167374"/>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5506574" y="163291"/>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3" name="Oval 12"/>
          <p:cNvSpPr/>
          <p:nvPr/>
        </p:nvSpPr>
        <p:spPr>
          <a:xfrm>
            <a:off x="6904792" y="159208"/>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5" name="Oval 14"/>
          <p:cNvSpPr/>
          <p:nvPr/>
        </p:nvSpPr>
        <p:spPr>
          <a:xfrm>
            <a:off x="9476140" y="151042"/>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6" name="Oval 15"/>
          <p:cNvSpPr/>
          <p:nvPr/>
        </p:nvSpPr>
        <p:spPr>
          <a:xfrm>
            <a:off x="10592998" y="146959"/>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7" name="Oval 16"/>
          <p:cNvSpPr/>
          <p:nvPr/>
        </p:nvSpPr>
        <p:spPr>
          <a:xfrm>
            <a:off x="4692085" y="284064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Oval 17"/>
          <p:cNvSpPr/>
          <p:nvPr/>
        </p:nvSpPr>
        <p:spPr>
          <a:xfrm>
            <a:off x="10431555" y="285513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Oval 19"/>
          <p:cNvSpPr/>
          <p:nvPr/>
        </p:nvSpPr>
        <p:spPr>
          <a:xfrm>
            <a:off x="7617744" y="2897213"/>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3" name="Straight Arrow Connector 2"/>
          <p:cNvCxnSpPr>
            <a:stCxn id="20" idx="2"/>
            <a:endCxn id="17" idx="6"/>
          </p:cNvCxnSpPr>
          <p:nvPr/>
        </p:nvCxnSpPr>
        <p:spPr>
          <a:xfrm flipH="1" flipV="1">
            <a:off x="5556321" y="3248609"/>
            <a:ext cx="2061423"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20" idx="6"/>
            <a:endCxn id="18" idx="2"/>
          </p:cNvCxnSpPr>
          <p:nvPr/>
        </p:nvCxnSpPr>
        <p:spPr>
          <a:xfrm>
            <a:off x="8320537" y="3248610"/>
            <a:ext cx="2111018" cy="1448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0" idx="4"/>
            <a:endCxn id="7" idx="7"/>
          </p:cNvCxnSpPr>
          <p:nvPr/>
        </p:nvCxnSpPr>
        <p:spPr>
          <a:xfrm flipH="1">
            <a:off x="6503198" y="3600006"/>
            <a:ext cx="1465943"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4"/>
          </p:cNvCxnSpPr>
          <p:nvPr/>
        </p:nvCxnSpPr>
        <p:spPr>
          <a:xfrm flipH="1">
            <a:off x="7945193" y="3600006"/>
            <a:ext cx="23948"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8024168" y="3656572"/>
            <a:ext cx="1363020" cy="20464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6" idx="4"/>
          </p:cNvCxnSpPr>
          <p:nvPr/>
        </p:nvCxnSpPr>
        <p:spPr>
          <a:xfrm flipH="1">
            <a:off x="10396640" y="2080803"/>
            <a:ext cx="3364" cy="116780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 idx="5"/>
            <a:endCxn id="18" idx="2"/>
          </p:cNvCxnSpPr>
          <p:nvPr/>
        </p:nvCxnSpPr>
        <p:spPr>
          <a:xfrm>
            <a:off x="8408852" y="1961313"/>
            <a:ext cx="2022703" cy="130178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4" idx="4"/>
            <a:endCxn id="17" idx="0"/>
          </p:cNvCxnSpPr>
          <p:nvPr/>
        </p:nvCxnSpPr>
        <p:spPr>
          <a:xfrm>
            <a:off x="5074456" y="2080803"/>
            <a:ext cx="49747" cy="75984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11" idx="4"/>
          </p:cNvCxnSpPr>
          <p:nvPr/>
        </p:nvCxnSpPr>
        <p:spPr>
          <a:xfrm>
            <a:off x="4586365" y="870167"/>
            <a:ext cx="219565" cy="52503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4" idx="0"/>
            <a:endCxn id="11" idx="5"/>
          </p:cNvCxnSpPr>
          <p:nvPr/>
        </p:nvCxnSpPr>
        <p:spPr>
          <a:xfrm flipH="1" flipV="1">
            <a:off x="4834839" y="767245"/>
            <a:ext cx="239617" cy="4976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 idx="7"/>
            <a:endCxn id="12" idx="4"/>
          </p:cNvCxnSpPr>
          <p:nvPr/>
        </p:nvCxnSpPr>
        <p:spPr>
          <a:xfrm flipV="1">
            <a:off x="5380010" y="866084"/>
            <a:ext cx="477961" cy="51828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endCxn id="4" idx="0"/>
          </p:cNvCxnSpPr>
          <p:nvPr/>
        </p:nvCxnSpPr>
        <p:spPr>
          <a:xfrm flipH="1">
            <a:off x="5074456" y="844062"/>
            <a:ext cx="524486" cy="4208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13" idx="4"/>
            <a:endCxn id="20" idx="1"/>
          </p:cNvCxnSpPr>
          <p:nvPr/>
        </p:nvCxnSpPr>
        <p:spPr>
          <a:xfrm>
            <a:off x="7256189" y="862001"/>
            <a:ext cx="464477" cy="21381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13" idx="5"/>
            <a:endCxn id="5" idx="1"/>
          </p:cNvCxnSpPr>
          <p:nvPr/>
        </p:nvCxnSpPr>
        <p:spPr>
          <a:xfrm>
            <a:off x="7504663" y="759079"/>
            <a:ext cx="293081" cy="6252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15" idx="4"/>
          </p:cNvCxnSpPr>
          <p:nvPr/>
        </p:nvCxnSpPr>
        <p:spPr>
          <a:xfrm>
            <a:off x="9827537" y="853835"/>
            <a:ext cx="351396" cy="6407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16" idx="4"/>
            <a:endCxn id="6" idx="7"/>
          </p:cNvCxnSpPr>
          <p:nvPr/>
        </p:nvCxnSpPr>
        <p:spPr>
          <a:xfrm flipH="1">
            <a:off x="10705558" y="849752"/>
            <a:ext cx="238837" cy="5346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1" name="Arc 80"/>
          <p:cNvSpPr/>
          <p:nvPr/>
        </p:nvSpPr>
        <p:spPr>
          <a:xfrm rot="20767336" flipH="1">
            <a:off x="3602037" y="759079"/>
            <a:ext cx="2995653" cy="5692066"/>
          </a:xfrm>
          <a:prstGeom prst="arc">
            <a:avLst>
              <a:gd name="adj1" fmla="val 16200000"/>
              <a:gd name="adj2" fmla="val 5138130"/>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1331738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childTnLst>
                                </p:cTn>
                              </p:par>
                              <p:par>
                                <p:cTn id="59" presetID="10"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10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1000"/>
                                        <p:tgtEl>
                                          <p:spTgt spid="42"/>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10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1000"/>
                                        <p:tgtEl>
                                          <p:spTgt spid="49"/>
                                        </p:tgtEl>
                                      </p:cBhvr>
                                    </p:animEffect>
                                  </p:childTnLst>
                                </p:cTn>
                              </p:par>
                              <p:par>
                                <p:cTn id="77" presetID="10"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1000"/>
                                        <p:tgtEl>
                                          <p:spTgt spid="52"/>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1000"/>
                                        <p:tgtEl>
                                          <p:spTgt spid="55"/>
                                        </p:tgtEl>
                                      </p:cBhvr>
                                    </p:animEffect>
                                  </p:childTnLst>
                                </p:cTn>
                              </p:par>
                              <p:par>
                                <p:cTn id="83" presetID="10"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1000"/>
                                        <p:tgtEl>
                                          <p:spTgt spid="67"/>
                                        </p:tgtEl>
                                      </p:cBhvr>
                                    </p:animEffect>
                                  </p:childTnLst>
                                </p:cTn>
                              </p:par>
                              <p:par>
                                <p:cTn id="86" presetID="10" presetClass="entr" presetSubtype="0" fill="hold"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1000"/>
                                        <p:tgtEl>
                                          <p:spTgt spid="70"/>
                                        </p:tgtEl>
                                      </p:cBhvr>
                                    </p:animEffect>
                                  </p:childTnLst>
                                </p:cTn>
                              </p:par>
                              <p:par>
                                <p:cTn id="89" presetID="10" presetClass="entr" presetSubtype="0" fill="hold" nodeType="with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childTnLst>
                                </p:cTn>
                              </p:par>
                              <p:par>
                                <p:cTn id="92" presetID="10" presetClass="entr" presetSubtype="0" fill="hold"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1000"/>
                                        <p:tgtEl>
                                          <p:spTgt spid="7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1000"/>
                                        <p:tgtEl>
                                          <p:spTgt spid="81"/>
                                        </p:tgtEl>
                                      </p:cBhvr>
                                    </p:animEffect>
                                  </p:childTnLst>
                                </p:cTn>
                              </p:par>
                              <p:par>
                                <p:cTn id="98" presetID="10" presetClass="exit" presetSubtype="0" fill="hold" nodeType="withEffect">
                                  <p:stCondLst>
                                    <p:cond delay="250"/>
                                  </p:stCondLst>
                                  <p:childTnLst>
                                    <p:animEffect transition="out" filter="fade">
                                      <p:cBhvr>
                                        <p:cTn id="99" dur="1500"/>
                                        <p:tgtEl>
                                          <p:spTgt spid="10242"/>
                                        </p:tgtEl>
                                      </p:cBhvr>
                                    </p:animEffect>
                                    <p:set>
                                      <p:cBhvr>
                                        <p:cTn id="100" dur="1" fill="hold">
                                          <p:stCondLst>
                                            <p:cond delay="1499"/>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5" grpId="0" animBg="1"/>
      <p:bldP spid="16" grpId="0" animBg="1"/>
      <p:bldP spid="17" grpId="0" animBg="1"/>
      <p:bldP spid="18" grpId="0" animBg="1"/>
      <p:bldP spid="20" grpId="0" animBg="1"/>
      <p:bldP spid="8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2"/>
</p:tagLst>
</file>

<file path=ppt/tags/tag10.xml><?xml version="1.0" encoding="utf-8"?>
<p:tagLst xmlns:a="http://schemas.openxmlformats.org/drawingml/2006/main" xmlns:r="http://schemas.openxmlformats.org/officeDocument/2006/relationships" xmlns:p="http://schemas.openxmlformats.org/presentationml/2006/main">
  <p:tag name="TIMING" val="|1"/>
</p:tagLst>
</file>

<file path=ppt/tags/tag11.xml><?xml version="1.0" encoding="utf-8"?>
<p:tagLst xmlns:a="http://schemas.openxmlformats.org/drawingml/2006/main" xmlns:r="http://schemas.openxmlformats.org/officeDocument/2006/relationships" xmlns:p="http://schemas.openxmlformats.org/presentationml/2006/main">
  <p:tag name="TIMING" val="|1.2|8.8|6.2|6.4"/>
</p:tagLst>
</file>

<file path=ppt/tags/tag12.xml><?xml version="1.0" encoding="utf-8"?>
<p:tagLst xmlns:a="http://schemas.openxmlformats.org/drawingml/2006/main" xmlns:r="http://schemas.openxmlformats.org/officeDocument/2006/relationships" xmlns:p="http://schemas.openxmlformats.org/presentationml/2006/main">
  <p:tag name="TIMING" val="|0.9|0.3|0.3|0.4"/>
</p:tagLst>
</file>

<file path=ppt/tags/tag13.xml><?xml version="1.0" encoding="utf-8"?>
<p:tagLst xmlns:a="http://schemas.openxmlformats.org/drawingml/2006/main" xmlns:r="http://schemas.openxmlformats.org/officeDocument/2006/relationships" xmlns:p="http://schemas.openxmlformats.org/presentationml/2006/main">
  <p:tag name="TIMING" val="|0.3|40.4|13.9|16.8|2|40.8|5.8|22.7|14.1"/>
</p:tagLst>
</file>

<file path=ppt/tags/tag14.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3.5|0.8|2.4|1.1"/>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0.7|2.6|3"/>
</p:tagLst>
</file>

<file path=ppt/tags/tag5.xml><?xml version="1.0" encoding="utf-8"?>
<p:tagLst xmlns:a="http://schemas.openxmlformats.org/drawingml/2006/main" xmlns:r="http://schemas.openxmlformats.org/officeDocument/2006/relationships" xmlns:p="http://schemas.openxmlformats.org/presentationml/2006/main">
  <p:tag name="TIMING" val="|16.5|7.2|14.7"/>
</p:tagLst>
</file>

<file path=ppt/tags/tag6.xml><?xml version="1.0" encoding="utf-8"?>
<p:tagLst xmlns:a="http://schemas.openxmlformats.org/drawingml/2006/main" xmlns:r="http://schemas.openxmlformats.org/officeDocument/2006/relationships" xmlns:p="http://schemas.openxmlformats.org/presentationml/2006/main">
  <p:tag name="TIMING" val="|5.6|9.4|11.5"/>
</p:tagLst>
</file>

<file path=ppt/tags/tag7.xml><?xml version="1.0" encoding="utf-8"?>
<p:tagLst xmlns:a="http://schemas.openxmlformats.org/drawingml/2006/main" xmlns:r="http://schemas.openxmlformats.org/officeDocument/2006/relationships" xmlns:p="http://schemas.openxmlformats.org/presentationml/2006/main">
  <p:tag name="TIMING" val="|3.9"/>
</p:tagLst>
</file>

<file path=ppt/tags/tag8.xml><?xml version="1.0" encoding="utf-8"?>
<p:tagLst xmlns:a="http://schemas.openxmlformats.org/drawingml/2006/main" xmlns:r="http://schemas.openxmlformats.org/officeDocument/2006/relationships" xmlns:p="http://schemas.openxmlformats.org/presentationml/2006/main">
  <p:tag name="TIMING" val="|2.8|19.6|11.9|11.7"/>
</p:tagLst>
</file>

<file path=ppt/tags/tag9.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716</Words>
  <Application>Microsoft Office PowerPoint</Application>
  <PresentationFormat>Widescreen</PresentationFormat>
  <Paragraphs>118</Paragraphs>
  <Slides>30</Slides>
  <Notes>12</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 Black</vt:lpstr>
      <vt:lpstr>Bernard MT Condensed</vt:lpstr>
      <vt:lpstr>Calibri</vt:lpstr>
      <vt:lpstr>Calibri Light</vt:lpstr>
      <vt:lpstr>Times New Roman</vt:lpstr>
      <vt:lpstr>Office Theme</vt:lpstr>
      <vt:lpstr>PowerPoint Presentation</vt:lpstr>
      <vt:lpstr>PowerPoint Presentation</vt:lpstr>
      <vt:lpstr>Computational approaches for the therapeutic target discovery to ame-liorate muscle wasting during aging and disease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vt:lpstr>
      <vt:lpstr>Available input…</vt:lpstr>
      <vt:lpstr>PowerPoint Presentation</vt:lpstr>
      <vt:lpstr>PowerPoint Presentation</vt:lpstr>
      <vt:lpstr>PowerPoint Presentation</vt:lpstr>
      <vt:lpstr>PowerPoint Presentation</vt:lpstr>
      <vt:lpstr>Data collection</vt:lpstr>
      <vt:lpstr>Definition of the network</vt:lpstr>
      <vt:lpstr>Graph operations</vt:lpstr>
      <vt:lpstr>PowerPoint Presentation</vt:lpstr>
      <vt:lpstr>PowerPoint Presentation</vt:lpstr>
      <vt:lpstr>My own local database</vt:lpstr>
      <vt:lpstr>Tool to standardize gene names</vt:lpstr>
      <vt:lpstr>Paper miner</vt:lpstr>
      <vt:lpstr>PowerPoint Presentation</vt:lpstr>
      <vt:lpstr>PowerPoint Presentation</vt:lpstr>
      <vt:lpstr>Immediate future work</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cp:revision>
  <dcterms:created xsi:type="dcterms:W3CDTF">2022-06-02T15:10:23Z</dcterms:created>
  <dcterms:modified xsi:type="dcterms:W3CDTF">2022-06-02T15:10:42Z</dcterms:modified>
</cp:coreProperties>
</file>